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9" r:id="rId2"/>
    <p:sldId id="424" r:id="rId3"/>
    <p:sldId id="272" r:id="rId4"/>
    <p:sldId id="273" r:id="rId5"/>
    <p:sldId id="260" r:id="rId6"/>
    <p:sldId id="407" r:id="rId7"/>
    <p:sldId id="315" r:id="rId8"/>
    <p:sldId id="311" r:id="rId9"/>
    <p:sldId id="425" r:id="rId10"/>
    <p:sldId id="410" r:id="rId11"/>
    <p:sldId id="335"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316" r:id="rId29"/>
    <p:sldId id="411" r:id="rId30"/>
    <p:sldId id="325" r:id="rId31"/>
    <p:sldId id="317" r:id="rId32"/>
    <p:sldId id="350" r:id="rId33"/>
    <p:sldId id="351" r:id="rId34"/>
    <p:sldId id="352" r:id="rId35"/>
    <p:sldId id="358" r:id="rId36"/>
    <p:sldId id="359" r:id="rId37"/>
    <p:sldId id="360" r:id="rId38"/>
    <p:sldId id="364" r:id="rId39"/>
    <p:sldId id="318" r:id="rId40"/>
    <p:sldId id="353" r:id="rId41"/>
    <p:sldId id="356" r:id="rId42"/>
    <p:sldId id="362" r:id="rId43"/>
    <p:sldId id="319" r:id="rId44"/>
    <p:sldId id="355" r:id="rId45"/>
    <p:sldId id="320" r:id="rId46"/>
    <p:sldId id="361" r:id="rId47"/>
    <p:sldId id="363" r:id="rId48"/>
    <p:sldId id="341" r:id="rId49"/>
    <p:sldId id="365" r:id="rId50"/>
    <p:sldId id="367" r:id="rId51"/>
    <p:sldId id="366" r:id="rId52"/>
    <p:sldId id="321" r:id="rId53"/>
    <p:sldId id="349" r:id="rId54"/>
    <p:sldId id="342" r:id="rId55"/>
    <p:sldId id="387" r:id="rId56"/>
    <p:sldId id="322" r:id="rId57"/>
    <p:sldId id="386" r:id="rId58"/>
    <p:sldId id="323" r:id="rId59"/>
    <p:sldId id="388" r:id="rId60"/>
    <p:sldId id="389" r:id="rId61"/>
    <p:sldId id="390" r:id="rId62"/>
    <p:sldId id="412" r:id="rId63"/>
    <p:sldId id="423" r:id="rId64"/>
    <p:sldId id="420" r:id="rId65"/>
    <p:sldId id="421" r:id="rId66"/>
    <p:sldId id="422" r:id="rId67"/>
    <p:sldId id="382" r:id="rId68"/>
    <p:sldId id="381" r:id="rId6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hiddenSlides="1" frameSlides="1"/>
  <p:clrMru>
    <a:srgbClr val="2AFA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94617" autoAdjust="0"/>
  </p:normalViewPr>
  <p:slideViewPr>
    <p:cSldViewPr snapToGrid="0" snapToObjects="1">
      <p:cViewPr varScale="1">
        <p:scale>
          <a:sx n="129" d="100"/>
          <a:sy n="129" d="100"/>
        </p:scale>
        <p:origin x="-112"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D2B1D8B-1E43-794A-913B-46C0BF9DD684}" type="datetimeFigureOut">
              <a:rPr lang="en-US" smtClean="0"/>
              <a:t>7/2/15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755998D1-461C-3048-A7B2-CD72C0516533}" type="slidenum">
              <a:rPr lang="en-US" smtClean="0"/>
              <a:t>‹#›</a:t>
            </a:fld>
            <a:endParaRPr lang="en-US"/>
          </a:p>
        </p:txBody>
      </p:sp>
    </p:spTree>
    <p:extLst>
      <p:ext uri="{BB962C8B-B14F-4D97-AF65-F5344CB8AC3E}">
        <p14:creationId xmlns:p14="http://schemas.microsoft.com/office/powerpoint/2010/main" val="10701994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80E489E-1EA5-934D-B903-BC39B6A719D7}" type="datetimeFigureOut">
              <a:rPr lang="en-US" smtClean="0"/>
              <a:t>7/2/15</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37E063C-503E-4F42-8435-F8A0B10AE214}" type="slidenum">
              <a:rPr lang="en-US" smtClean="0"/>
              <a:t>‹#›</a:t>
            </a:fld>
            <a:endParaRPr lang="en-US"/>
          </a:p>
        </p:txBody>
      </p:sp>
    </p:spTree>
    <p:extLst>
      <p:ext uri="{BB962C8B-B14F-4D97-AF65-F5344CB8AC3E}">
        <p14:creationId xmlns:p14="http://schemas.microsoft.com/office/powerpoint/2010/main" val="19195861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37E063C-503E-4F42-8435-F8A0B10AE214}" type="slidenum">
              <a:rPr lang="en-US" smtClean="0"/>
              <a:t>1</a:t>
            </a:fld>
            <a:endParaRPr lang="en-US"/>
          </a:p>
        </p:txBody>
      </p:sp>
    </p:spTree>
    <p:extLst>
      <p:ext uri="{BB962C8B-B14F-4D97-AF65-F5344CB8AC3E}">
        <p14:creationId xmlns:p14="http://schemas.microsoft.com/office/powerpoint/2010/main" val="142037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(that could be scrolled, stretched, overlapped, opened, closed, and moved around the screen using the mouse).</a:t>
            </a:r>
          </a:p>
          <a:p>
            <a:r>
              <a:rPr lang="en-US" dirty="0" smtClean="0"/>
              <a:t>Icons (that represented applications, objects, commands, and tools that were opened or activated when clicked on).</a:t>
            </a:r>
          </a:p>
          <a:p>
            <a:r>
              <a:rPr lang="en-US" dirty="0" smtClean="0"/>
              <a:t>Menus (offering lists of options that could be scrolled through and selected in the way a menu is used in a restaurant).</a:t>
            </a:r>
          </a:p>
          <a:p>
            <a:r>
              <a:rPr lang="en-US" dirty="0" smtClean="0"/>
              <a:t>pointing device (a mouse controlling the cursor as a point of entry to the windows, menus, and icons on the screen).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38</a:t>
            </a:fld>
            <a:endParaRPr lang="en-US"/>
          </a:p>
        </p:txBody>
      </p:sp>
    </p:spTree>
    <p:extLst>
      <p:ext uri="{BB962C8B-B14F-4D97-AF65-F5344CB8AC3E}">
        <p14:creationId xmlns:p14="http://schemas.microsoft.com/office/powerpoint/2010/main" val="116072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Cartoon from Card, Moran, and Newell 1983 (The Psychology of</a:t>
            </a:r>
            <a:r>
              <a:rPr lang="en-US" baseline="0" dirty="0" smtClean="0"/>
              <a:t> Human Computer Interaction</a:t>
            </a:r>
            <a:r>
              <a:rPr lang="en-US" dirty="0" smtClean="0"/>
              <a:t>)</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39</a:t>
            </a:fld>
            <a:endParaRPr lang="en-US"/>
          </a:p>
        </p:txBody>
      </p:sp>
    </p:spTree>
    <p:extLst>
      <p:ext uri="{BB962C8B-B14F-4D97-AF65-F5344CB8AC3E}">
        <p14:creationId xmlns:p14="http://schemas.microsoft.com/office/powerpoint/2010/main" val="295028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got pretty bad, there were models of</a:t>
            </a:r>
            <a:r>
              <a:rPr lang="en-US" baseline="0" dirty="0" smtClean="0"/>
              <a:t> models and maps of the models! </a:t>
            </a:r>
            <a:r>
              <a:rPr lang="en-US" baseline="0" dirty="0" smtClean="0">
                <a:sym typeface="Wingdings"/>
              </a:rPr>
              <a:t></a:t>
            </a:r>
          </a:p>
          <a:p>
            <a:r>
              <a:rPr lang="en-US" baseline="0" dirty="0" smtClean="0">
                <a:sym typeface="Wingdings"/>
              </a:rPr>
              <a:t>Don’t worry, I’m </a:t>
            </a:r>
            <a:r>
              <a:rPr lang="en-US" b="1" u="sng" baseline="0" dirty="0" smtClean="0">
                <a:sym typeface="Wingdings"/>
              </a:rPr>
              <a:t>not</a:t>
            </a:r>
            <a:r>
              <a:rPr lang="en-US" b="0" u="none" baseline="0" dirty="0" smtClean="0">
                <a:sym typeface="Wingdings"/>
              </a:rPr>
              <a:t> going to go through this!!   What is important to understand about this period in time was the focus on …</a:t>
            </a:r>
          </a:p>
        </p:txBody>
      </p:sp>
      <p:sp>
        <p:nvSpPr>
          <p:cNvPr id="4" name="Slide Number Placeholder 3"/>
          <p:cNvSpPr>
            <a:spLocks noGrp="1"/>
          </p:cNvSpPr>
          <p:nvPr>
            <p:ph type="sldNum" sz="quarter" idx="10"/>
          </p:nvPr>
        </p:nvSpPr>
        <p:spPr/>
        <p:txBody>
          <a:bodyPr/>
          <a:lstStyle/>
          <a:p>
            <a:fld id="{337E063C-503E-4F42-8435-F8A0B10AE214}" type="slidenum">
              <a:rPr lang="en-US" smtClean="0"/>
              <a:t>40</a:t>
            </a:fld>
            <a:endParaRPr lang="en-US"/>
          </a:p>
        </p:txBody>
      </p:sp>
    </p:spTree>
    <p:extLst>
      <p:ext uri="{BB962C8B-B14F-4D97-AF65-F5344CB8AC3E}">
        <p14:creationId xmlns:p14="http://schemas.microsoft.com/office/powerpoint/2010/main" val="51437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1985</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41</a:t>
            </a:fld>
            <a:endParaRPr lang="en-US"/>
          </a:p>
        </p:txBody>
      </p:sp>
    </p:spTree>
    <p:extLst>
      <p:ext uri="{BB962C8B-B14F-4D97-AF65-F5344CB8AC3E}">
        <p14:creationId xmlns:p14="http://schemas.microsoft.com/office/powerpoint/2010/main" val="100252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1985</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42</a:t>
            </a:fld>
            <a:endParaRPr lang="en-US"/>
          </a:p>
        </p:txBody>
      </p:sp>
    </p:spTree>
    <p:extLst>
      <p:ext uri="{BB962C8B-B14F-4D97-AF65-F5344CB8AC3E}">
        <p14:creationId xmlns:p14="http://schemas.microsoft.com/office/powerpoint/2010/main" val="1002529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Aside: </a:t>
            </a:r>
            <a:r>
              <a:rPr lang="en-US" sz="1200" kern="1200" dirty="0" err="1" smtClean="0">
                <a:solidFill>
                  <a:schemeClr val="tx1"/>
                </a:solidFill>
                <a:effectLst/>
                <a:latin typeface="+mn-lt"/>
                <a:ea typeface="+mn-ea"/>
                <a:cs typeface="+mn-cs"/>
              </a:rPr>
              <a:t>Bannon</a:t>
            </a:r>
            <a:r>
              <a:rPr lang="en-US" sz="1200" kern="1200" dirty="0" smtClean="0">
                <a:solidFill>
                  <a:schemeClr val="tx1"/>
                </a:solidFill>
                <a:effectLst/>
                <a:latin typeface="+mn-lt"/>
                <a:ea typeface="+mn-ea"/>
                <a:cs typeface="+mn-cs"/>
              </a:rPr>
              <a:t>, L. (1986). From human factors to human actors: the role of psychology and human-computer interaction studies in system design, </a:t>
            </a:r>
            <a:r>
              <a:rPr lang="en-US" sz="1200" kern="1200" dirty="0" err="1" smtClean="0">
                <a:solidFill>
                  <a:schemeClr val="tx1"/>
                </a:solidFill>
                <a:effectLst/>
                <a:latin typeface="+mn-lt"/>
                <a:ea typeface="+mn-ea"/>
                <a:cs typeface="+mn-cs"/>
              </a:rPr>
              <a:t>Greenbaum</a:t>
            </a:r>
            <a:r>
              <a:rPr lang="en-US" sz="1200" kern="1200" dirty="0" smtClean="0">
                <a:solidFill>
                  <a:schemeClr val="tx1"/>
                </a:solidFill>
                <a:effectLst/>
                <a:latin typeface="+mn-lt"/>
                <a:ea typeface="+mn-ea"/>
                <a:cs typeface="+mn-cs"/>
              </a:rPr>
              <a:t>, J. &amp; </a:t>
            </a:r>
            <a:r>
              <a:rPr lang="en-US" sz="1200" kern="1200" dirty="0" err="1" smtClean="0">
                <a:solidFill>
                  <a:schemeClr val="tx1"/>
                </a:solidFill>
                <a:effectLst/>
                <a:latin typeface="+mn-lt"/>
                <a:ea typeface="+mn-ea"/>
                <a:cs typeface="+mn-cs"/>
              </a:rPr>
              <a:t>Kyng</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eds</a:t>
            </a:r>
            <a:r>
              <a:rPr lang="en-US" sz="1200" kern="1200" dirty="0" smtClean="0">
                <a:solidFill>
                  <a:schemeClr val="tx1"/>
                </a:solidFill>
                <a:effectLst/>
                <a:latin typeface="+mn-lt"/>
                <a:ea typeface="+mn-ea"/>
                <a:cs typeface="+mn-cs"/>
              </a:rPr>
              <a:t>). Design at work: cooperative design of computer systems table of contents, Erlbaum, pp. 25-44. </a:t>
            </a:r>
            <a:endParaRPr lang="en-US" dirty="0" smtClean="0"/>
          </a:p>
          <a:p>
            <a:endParaRPr lang="en-US" dirty="0" smtClean="0"/>
          </a:p>
          <a:p>
            <a:r>
              <a:rPr lang="en-US" dirty="0" smtClean="0"/>
              <a:t>Aside: Four Concepts from</a:t>
            </a:r>
            <a:r>
              <a:rPr lang="en-US" baseline="0" dirty="0" smtClean="0"/>
              <a:t> Olson paper: 1. Common Ground, 2. Tight/Loose coupling of work, 3. Collaboration readiness, 4. Technology readiness</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43</a:t>
            </a:fld>
            <a:endParaRPr lang="en-US"/>
          </a:p>
        </p:txBody>
      </p:sp>
    </p:spTree>
    <p:extLst>
      <p:ext uri="{BB962C8B-B14F-4D97-AF65-F5344CB8AC3E}">
        <p14:creationId xmlns:p14="http://schemas.microsoft.com/office/powerpoint/2010/main" val="212696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Sometimes referred to as critical turn</a:t>
            </a:r>
            <a:r>
              <a:rPr lang="en-US" baseline="0" dirty="0" smtClean="0"/>
              <a:t> or the "Phenomenological matrix."</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45</a:t>
            </a:fld>
            <a:endParaRPr lang="en-US"/>
          </a:p>
        </p:txBody>
      </p:sp>
    </p:spTree>
    <p:extLst>
      <p:ext uri="{BB962C8B-B14F-4D97-AF65-F5344CB8AC3E}">
        <p14:creationId xmlns:p14="http://schemas.microsoft.com/office/powerpoint/2010/main" val="124987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claim that traditional human factors work, although it undoubtedly has merit, and has produced many improvements to existing technological systems, is often too limited in scope with respect to its view of the person.” –</a:t>
            </a:r>
            <a:r>
              <a:rPr lang="en-US" sz="1200" kern="1200" dirty="0" err="1" smtClean="0">
                <a:solidFill>
                  <a:schemeClr val="tx1"/>
                </a:solidFill>
                <a:effectLst/>
                <a:latin typeface="+mn-lt"/>
                <a:ea typeface="+mn-ea"/>
                <a:cs typeface="+mn-cs"/>
              </a:rPr>
              <a:t>Bannon</a:t>
            </a:r>
            <a:r>
              <a:rPr lang="en-US" sz="1200" kern="1200" dirty="0" smtClean="0">
                <a:solidFill>
                  <a:schemeClr val="tx1"/>
                </a:solidFill>
                <a:effectLst/>
                <a:latin typeface="+mn-lt"/>
                <a:ea typeface="+mn-ea"/>
                <a:cs typeface="+mn-cs"/>
              </a:rPr>
              <a:t> on Wave 1 to Wave 2</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46</a:t>
            </a:fld>
            <a:endParaRPr lang="en-US"/>
          </a:p>
        </p:txBody>
      </p:sp>
    </p:spTree>
    <p:extLst>
      <p:ext uri="{BB962C8B-B14F-4D97-AF65-F5344CB8AC3E}">
        <p14:creationId xmlns:p14="http://schemas.microsoft.com/office/powerpoint/2010/main" val="3274991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It’s helpful however, to know what sort of work you are doing, and how</a:t>
            </a:r>
            <a:r>
              <a:rPr lang="en-US" sz="1200" kern="1200" baseline="0" dirty="0" smtClean="0">
                <a:solidFill>
                  <a:schemeClr val="tx1"/>
                </a:solidFill>
                <a:effectLst/>
                <a:latin typeface="+mn-lt"/>
                <a:ea typeface="+mn-ea"/>
                <a:cs typeface="+mn-cs"/>
              </a:rPr>
              <a:t> it fits into the larger picture.</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claim that traditional human factors work, although it undoubtedly has merit, and has produced many improvements to existing technological systems, is often too limited in scope with respect to its view of the person.” –</a:t>
            </a:r>
            <a:r>
              <a:rPr lang="en-US" sz="1200" kern="1200" dirty="0" err="1" smtClean="0">
                <a:solidFill>
                  <a:schemeClr val="tx1"/>
                </a:solidFill>
                <a:effectLst/>
                <a:latin typeface="+mn-lt"/>
                <a:ea typeface="+mn-ea"/>
                <a:cs typeface="+mn-cs"/>
              </a:rPr>
              <a:t>Bannon</a:t>
            </a:r>
            <a:r>
              <a:rPr lang="en-US" sz="1200" kern="1200" dirty="0" smtClean="0">
                <a:solidFill>
                  <a:schemeClr val="tx1"/>
                </a:solidFill>
                <a:effectLst/>
                <a:latin typeface="+mn-lt"/>
                <a:ea typeface="+mn-ea"/>
                <a:cs typeface="+mn-cs"/>
              </a:rPr>
              <a:t> on Wave 1 to Wave 2</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47</a:t>
            </a:fld>
            <a:endParaRPr lang="en-US"/>
          </a:p>
        </p:txBody>
      </p:sp>
    </p:spTree>
    <p:extLst>
      <p:ext uri="{BB962C8B-B14F-4D97-AF65-F5344CB8AC3E}">
        <p14:creationId xmlns:p14="http://schemas.microsoft.com/office/powerpoint/2010/main" val="3274991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each of those “waves” at</a:t>
            </a:r>
            <a:r>
              <a:rPr lang="en-US" baseline="0" dirty="0" smtClean="0"/>
              <a:t> least one (often many) specializations or related sub fields appeared. They are all (in varying degrees) relevant for all of us! Whether you consider yourself UX or research, or a coder.</a:t>
            </a:r>
            <a:endParaRPr lang="en-US" dirty="0" smtClean="0"/>
          </a:p>
          <a:p>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52</a:t>
            </a:fld>
            <a:endParaRPr lang="en-US"/>
          </a:p>
        </p:txBody>
      </p:sp>
    </p:spTree>
    <p:extLst>
      <p:ext uri="{BB962C8B-B14F-4D97-AF65-F5344CB8AC3E}">
        <p14:creationId xmlns:p14="http://schemas.microsoft.com/office/powerpoint/2010/main" val="28074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know the</a:t>
            </a:r>
            <a:r>
              <a:rPr lang="en-US" baseline="0" dirty="0" smtClean="0"/>
              <a:t> background of who’s talking to you.</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a:t>
            </a:fld>
            <a:endParaRPr lang="en-US"/>
          </a:p>
        </p:txBody>
      </p:sp>
    </p:spTree>
    <p:extLst>
      <p:ext uri="{BB962C8B-B14F-4D97-AF65-F5344CB8AC3E}">
        <p14:creationId xmlns:p14="http://schemas.microsoft.com/office/powerpoint/2010/main" val="164853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a:t>
            </a:r>
            <a:r>
              <a:rPr lang="en-US" baseline="0" dirty="0" smtClean="0"/>
              <a:t> on this one.</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53</a:t>
            </a:fld>
            <a:endParaRPr lang="en-US"/>
          </a:p>
        </p:txBody>
      </p:sp>
    </p:spTree>
    <p:extLst>
      <p:ext uri="{BB962C8B-B14F-4D97-AF65-F5344CB8AC3E}">
        <p14:creationId xmlns:p14="http://schemas.microsoft.com/office/powerpoint/2010/main" val="1841067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of the “4”</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54</a:t>
            </a:fld>
            <a:endParaRPr lang="en-US"/>
          </a:p>
        </p:txBody>
      </p:sp>
    </p:spTree>
    <p:extLst>
      <p:ext uri="{BB962C8B-B14F-4D97-AF65-F5344CB8AC3E}">
        <p14:creationId xmlns:p14="http://schemas.microsoft.com/office/powerpoint/2010/main" val="299672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of the “4”</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55</a:t>
            </a:fld>
            <a:endParaRPr lang="en-US"/>
          </a:p>
        </p:txBody>
      </p:sp>
    </p:spTree>
    <p:extLst>
      <p:ext uri="{BB962C8B-B14F-4D97-AF65-F5344CB8AC3E}">
        <p14:creationId xmlns:p14="http://schemas.microsoft.com/office/powerpoint/2010/main" val="299672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HCI gets a hold of the idea.</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56</a:t>
            </a:fld>
            <a:endParaRPr lang="en-US"/>
          </a:p>
        </p:txBody>
      </p:sp>
    </p:spTree>
    <p:extLst>
      <p:ext uri="{BB962C8B-B14F-4D97-AF65-F5344CB8AC3E}">
        <p14:creationId xmlns:p14="http://schemas.microsoft.com/office/powerpoint/2010/main" val="4015717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HCI gets a hold of the idea.</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57</a:t>
            </a:fld>
            <a:endParaRPr lang="en-US"/>
          </a:p>
        </p:txBody>
      </p:sp>
    </p:spTree>
    <p:extLst>
      <p:ext uri="{BB962C8B-B14F-4D97-AF65-F5344CB8AC3E}">
        <p14:creationId xmlns:p14="http://schemas.microsoft.com/office/powerpoint/2010/main" val="4015717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there are people who simply</a:t>
            </a:r>
            <a:r>
              <a:rPr lang="en-US" baseline="0" dirty="0" smtClean="0"/>
              <a:t> refuse the label, because it’s not about the “4” or the “D.”</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58</a:t>
            </a:fld>
            <a:endParaRPr lang="en-US"/>
          </a:p>
        </p:txBody>
      </p:sp>
    </p:spTree>
    <p:extLst>
      <p:ext uri="{BB962C8B-B14F-4D97-AF65-F5344CB8AC3E}">
        <p14:creationId xmlns:p14="http://schemas.microsoft.com/office/powerpoint/2010/main" val="87488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PLAY VIDEO HERE</a:t>
            </a:r>
            <a:r>
              <a:rPr lang="en-US" b="1" dirty="0" smtClean="0"/>
              <a:t>!</a:t>
            </a:r>
          </a:p>
          <a:p>
            <a:r>
              <a:rPr lang="en-US" dirty="0" smtClean="0"/>
              <a:t>Video: http://</a:t>
            </a:r>
            <a:r>
              <a:rPr lang="en-US" dirty="0" err="1" smtClean="0"/>
              <a:t>www.guardian.co.uk</a:t>
            </a:r>
            <a:r>
              <a:rPr lang="en-US" dirty="0" smtClean="0"/>
              <a:t>/media/video/2011/</a:t>
            </a:r>
            <a:r>
              <a:rPr lang="en-US" dirty="0" err="1" smtClean="0"/>
              <a:t>jun</a:t>
            </a:r>
            <a:r>
              <a:rPr lang="en-US" dirty="0" smtClean="0"/>
              <a:t>/22/</a:t>
            </a:r>
            <a:r>
              <a:rPr lang="en-US" dirty="0" err="1" smtClean="0"/>
              <a:t>google-africa-technology-video?intcmp</a:t>
            </a:r>
            <a:r>
              <a:rPr lang="en-US" dirty="0" smtClean="0"/>
              <a:t>=239</a:t>
            </a:r>
          </a:p>
          <a:p>
            <a:r>
              <a:rPr lang="en-US" dirty="0" smtClean="0"/>
              <a:t>Play: 1:00 - 3:50</a:t>
            </a:r>
          </a:p>
          <a:p>
            <a:endParaRPr lang="en-US" dirty="0" smtClean="0"/>
          </a:p>
          <a:p>
            <a:r>
              <a:rPr lang="en-US" dirty="0" smtClean="0"/>
              <a:t>This is</a:t>
            </a:r>
            <a:r>
              <a:rPr lang="en-US" baseline="0" dirty="0" smtClean="0"/>
              <a:t> a clip from a conference called Activate Summit (2011, London) </a:t>
            </a:r>
            <a:endParaRPr lang="en-US" dirty="0"/>
          </a:p>
        </p:txBody>
      </p:sp>
      <p:sp>
        <p:nvSpPr>
          <p:cNvPr id="4" name="Slide Number Placeholder 3"/>
          <p:cNvSpPr>
            <a:spLocks noGrp="1"/>
          </p:cNvSpPr>
          <p:nvPr>
            <p:ph type="sldNum" sz="quarter" idx="10"/>
          </p:nvPr>
        </p:nvSpPr>
        <p:spPr/>
        <p:txBody>
          <a:bodyPr/>
          <a:lstStyle/>
          <a:p>
            <a:fld id="{1D9A73DE-6B28-2B4A-B41E-C3C1EB6D9C16}" type="slidenum">
              <a:rPr lang="en-US" smtClean="0"/>
              <a:t>59</a:t>
            </a:fld>
            <a:endParaRPr lang="en-US"/>
          </a:p>
        </p:txBody>
      </p:sp>
    </p:spTree>
    <p:extLst>
      <p:ext uri="{BB962C8B-B14F-4D97-AF65-F5344CB8AC3E}">
        <p14:creationId xmlns:p14="http://schemas.microsoft.com/office/powerpoint/2010/main" val="3525588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PLAY VIDEO HERE</a:t>
            </a:r>
            <a:r>
              <a:rPr lang="en-US" b="1" dirty="0" smtClean="0"/>
              <a:t>!</a:t>
            </a:r>
          </a:p>
          <a:p>
            <a:r>
              <a:rPr lang="en-US" dirty="0" smtClean="0"/>
              <a:t>Video: http://</a:t>
            </a:r>
            <a:r>
              <a:rPr lang="en-US" dirty="0" err="1" smtClean="0"/>
              <a:t>www.guardian.co.uk</a:t>
            </a:r>
            <a:r>
              <a:rPr lang="en-US" dirty="0" smtClean="0"/>
              <a:t>/media/video/2011/</a:t>
            </a:r>
            <a:r>
              <a:rPr lang="en-US" dirty="0" err="1" smtClean="0"/>
              <a:t>jun</a:t>
            </a:r>
            <a:r>
              <a:rPr lang="en-US" dirty="0" smtClean="0"/>
              <a:t>/22/</a:t>
            </a:r>
            <a:r>
              <a:rPr lang="en-US" dirty="0" err="1" smtClean="0"/>
              <a:t>google-africa-technology-video?intcmp</a:t>
            </a:r>
            <a:r>
              <a:rPr lang="en-US" dirty="0" smtClean="0"/>
              <a:t>=239</a:t>
            </a:r>
          </a:p>
          <a:p>
            <a:r>
              <a:rPr lang="en-US" dirty="0" smtClean="0"/>
              <a:t>Play: 1:00 - 3:50</a:t>
            </a:r>
          </a:p>
          <a:p>
            <a:endParaRPr lang="en-US" dirty="0" smtClean="0"/>
          </a:p>
          <a:p>
            <a:r>
              <a:rPr lang="en-US" dirty="0" smtClean="0"/>
              <a:t>This is</a:t>
            </a:r>
            <a:r>
              <a:rPr lang="en-US" baseline="0" dirty="0" smtClean="0"/>
              <a:t> a clip from a conference called Activate Summit (2011, London) </a:t>
            </a:r>
            <a:endParaRPr lang="en-US" dirty="0"/>
          </a:p>
        </p:txBody>
      </p:sp>
      <p:sp>
        <p:nvSpPr>
          <p:cNvPr id="4" name="Slide Number Placeholder 3"/>
          <p:cNvSpPr>
            <a:spLocks noGrp="1"/>
          </p:cNvSpPr>
          <p:nvPr>
            <p:ph type="sldNum" sz="quarter" idx="10"/>
          </p:nvPr>
        </p:nvSpPr>
        <p:spPr/>
        <p:txBody>
          <a:bodyPr/>
          <a:lstStyle/>
          <a:p>
            <a:fld id="{1D9A73DE-6B28-2B4A-B41E-C3C1EB6D9C16}" type="slidenum">
              <a:rPr lang="en-US" smtClean="0"/>
              <a:t>60</a:t>
            </a:fld>
            <a:endParaRPr lang="en-US"/>
          </a:p>
        </p:txBody>
      </p:sp>
    </p:spTree>
    <p:extLst>
      <p:ext uri="{BB962C8B-B14F-4D97-AF65-F5344CB8AC3E}">
        <p14:creationId xmlns:p14="http://schemas.microsoft.com/office/powerpoint/2010/main" val="3525588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stressing the “</a:t>
            </a:r>
            <a:r>
              <a:rPr lang="en-US" b="1" u="sng" dirty="0" smtClean="0"/>
              <a:t>IN</a:t>
            </a:r>
            <a:r>
              <a:rPr lang="en-US" dirty="0" smtClean="0"/>
              <a:t>” versus “</a:t>
            </a:r>
            <a:r>
              <a:rPr lang="en-US" b="1" u="sng" dirty="0" smtClean="0"/>
              <a:t>FOR</a:t>
            </a:r>
            <a:r>
              <a:rPr lang="en-US" dirty="0" smtClean="0"/>
              <a:t>”</a:t>
            </a:r>
            <a:endParaRPr lang="en-US" dirty="0"/>
          </a:p>
        </p:txBody>
      </p:sp>
      <p:sp>
        <p:nvSpPr>
          <p:cNvPr id="4" name="Slide Number Placeholder 3"/>
          <p:cNvSpPr>
            <a:spLocks noGrp="1"/>
          </p:cNvSpPr>
          <p:nvPr>
            <p:ph type="sldNum" sz="quarter" idx="10"/>
          </p:nvPr>
        </p:nvSpPr>
        <p:spPr/>
        <p:txBody>
          <a:bodyPr/>
          <a:lstStyle/>
          <a:p>
            <a:fld id="{1D9A73DE-6B28-2B4A-B41E-C3C1EB6D9C16}" type="slidenum">
              <a:rPr lang="en-US" smtClean="0"/>
              <a:t>61</a:t>
            </a:fld>
            <a:endParaRPr lang="en-US"/>
          </a:p>
        </p:txBody>
      </p:sp>
    </p:spTree>
    <p:extLst>
      <p:ext uri="{BB962C8B-B14F-4D97-AF65-F5344CB8AC3E}">
        <p14:creationId xmlns:p14="http://schemas.microsoft.com/office/powerpoint/2010/main" val="1958641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PLAY VIDEO HERE</a:t>
            </a:r>
            <a:r>
              <a:rPr lang="en-US" b="1" dirty="0" smtClean="0"/>
              <a:t>!</a:t>
            </a:r>
          </a:p>
          <a:p>
            <a:r>
              <a:rPr lang="en-US" dirty="0" smtClean="0"/>
              <a:t>Video: http://</a:t>
            </a:r>
            <a:r>
              <a:rPr lang="en-US" dirty="0" err="1" smtClean="0"/>
              <a:t>www.guardian.co.uk</a:t>
            </a:r>
            <a:r>
              <a:rPr lang="en-US" dirty="0" smtClean="0"/>
              <a:t>/media/video/2011/</a:t>
            </a:r>
            <a:r>
              <a:rPr lang="en-US" dirty="0" err="1" smtClean="0"/>
              <a:t>jun</a:t>
            </a:r>
            <a:r>
              <a:rPr lang="en-US" dirty="0" smtClean="0"/>
              <a:t>/22/</a:t>
            </a:r>
            <a:r>
              <a:rPr lang="en-US" dirty="0" err="1" smtClean="0"/>
              <a:t>google-africa-technology-video?intcmp</a:t>
            </a:r>
            <a:r>
              <a:rPr lang="en-US" dirty="0" smtClean="0"/>
              <a:t>=239</a:t>
            </a:r>
          </a:p>
          <a:p>
            <a:r>
              <a:rPr lang="en-US" dirty="0" smtClean="0"/>
              <a:t>Play: 1:00 - 3:50</a:t>
            </a:r>
          </a:p>
          <a:p>
            <a:endParaRPr lang="en-US" dirty="0" smtClean="0"/>
          </a:p>
          <a:p>
            <a:r>
              <a:rPr lang="en-US" dirty="0" smtClean="0"/>
              <a:t>This is</a:t>
            </a:r>
            <a:r>
              <a:rPr lang="en-US" baseline="0" dirty="0" smtClean="0"/>
              <a:t> a clip from a conference called Activate Summit (2011, London) </a:t>
            </a:r>
            <a:endParaRPr lang="en-US" dirty="0"/>
          </a:p>
        </p:txBody>
      </p:sp>
      <p:sp>
        <p:nvSpPr>
          <p:cNvPr id="4" name="Slide Number Placeholder 3"/>
          <p:cNvSpPr>
            <a:spLocks noGrp="1"/>
          </p:cNvSpPr>
          <p:nvPr>
            <p:ph type="sldNum" sz="quarter" idx="10"/>
          </p:nvPr>
        </p:nvSpPr>
        <p:spPr/>
        <p:txBody>
          <a:bodyPr/>
          <a:lstStyle/>
          <a:p>
            <a:fld id="{1D9A73DE-6B28-2B4A-B41E-C3C1EB6D9C16}" type="slidenum">
              <a:rPr lang="en-US" smtClean="0"/>
              <a:t>62</a:t>
            </a:fld>
            <a:endParaRPr lang="en-US"/>
          </a:p>
        </p:txBody>
      </p:sp>
    </p:spTree>
    <p:extLst>
      <p:ext uri="{BB962C8B-B14F-4D97-AF65-F5344CB8AC3E}">
        <p14:creationId xmlns:p14="http://schemas.microsoft.com/office/powerpoint/2010/main" val="3525588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37E063C-503E-4F42-8435-F8A0B10AE214}" type="slidenum">
              <a:rPr lang="en-US" smtClean="0"/>
              <a:t>7</a:t>
            </a:fld>
            <a:endParaRPr lang="en-US"/>
          </a:p>
        </p:txBody>
      </p:sp>
    </p:spTree>
    <p:extLst>
      <p:ext uri="{BB962C8B-B14F-4D97-AF65-F5344CB8AC3E}">
        <p14:creationId xmlns:p14="http://schemas.microsoft.com/office/powerpoint/2010/main" val="142037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PROBLEM.</a:t>
            </a:r>
          </a:p>
          <a:p>
            <a:r>
              <a:rPr lang="en-US" baseline="0" dirty="0" smtClean="0"/>
              <a:t>It becomes a challenge to know when and where a distinction exists and where it is artificial/invented or a product of confusion.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22</a:t>
            </a:fld>
            <a:endParaRPr lang="en-US"/>
          </a:p>
        </p:txBody>
      </p:sp>
    </p:spTree>
    <p:extLst>
      <p:ext uri="{BB962C8B-B14F-4D97-AF65-F5344CB8AC3E}">
        <p14:creationId xmlns:p14="http://schemas.microsoft.com/office/powerpoint/2010/main" val="403400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Quick</a:t>
            </a:r>
            <a:r>
              <a:rPr lang="en-US" u="sng" dirty="0" smtClean="0"/>
              <a:t> </a:t>
            </a:r>
            <a:r>
              <a:rPr lang="en-US" dirty="0" smtClean="0"/>
              <a:t>fun-fact, not too serious here: paper from 1960 (psychologist and computer scientist,</a:t>
            </a:r>
            <a:r>
              <a:rPr lang="en-US" baseline="0" dirty="0" smtClean="0"/>
              <a:t> died in 1990, philosophical genesis of the network and ideas leading to the internet, augmented intelligence of humans through interacting with computers)</a:t>
            </a:r>
            <a:endParaRPr lang="en-US" dirty="0" smtClean="0"/>
          </a:p>
          <a:p>
            <a:r>
              <a:rPr lang="en-US" dirty="0" err="1" smtClean="0"/>
              <a:t>Licklider</a:t>
            </a:r>
            <a:r>
              <a:rPr lang="en-US" dirty="0" smtClean="0"/>
              <a:t> envisioned some of the</a:t>
            </a:r>
            <a:r>
              <a:rPr lang="en-US" baseline="0" dirty="0" smtClean="0"/>
              <a:t> paradigms of interaction to come in following decades and talked a lot about engineering requirements and the concept/philosophy of what it means for a human to work mechanically extended by a computer.</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31</a:t>
            </a:fld>
            <a:endParaRPr lang="en-US"/>
          </a:p>
        </p:txBody>
      </p:sp>
    </p:spTree>
    <p:extLst>
      <p:ext uri="{BB962C8B-B14F-4D97-AF65-F5344CB8AC3E}">
        <p14:creationId xmlns:p14="http://schemas.microsoft.com/office/powerpoint/2010/main" val="218951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(that could be scrolled, stretched, overlapped, opened, closed, and moved around the screen using the mouse).</a:t>
            </a:r>
          </a:p>
          <a:p>
            <a:r>
              <a:rPr lang="en-US" dirty="0" smtClean="0"/>
              <a:t>Icons (that represented applications, objects, commands, and tools that were opened or activated when clicked on).</a:t>
            </a:r>
          </a:p>
          <a:p>
            <a:r>
              <a:rPr lang="en-US" dirty="0" smtClean="0"/>
              <a:t>Menus (offering lists of options that could be scrolled through and selected in the way a menu is used in a restaurant).</a:t>
            </a:r>
          </a:p>
          <a:p>
            <a:r>
              <a:rPr lang="en-US" dirty="0" smtClean="0"/>
              <a:t>pointing device (a mouse controlling the cursor as a point of entry to the windows, menus, and icons on the screen).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34</a:t>
            </a:fld>
            <a:endParaRPr lang="en-US"/>
          </a:p>
        </p:txBody>
      </p:sp>
    </p:spTree>
    <p:extLst>
      <p:ext uri="{BB962C8B-B14F-4D97-AF65-F5344CB8AC3E}">
        <p14:creationId xmlns:p14="http://schemas.microsoft.com/office/powerpoint/2010/main" val="116072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(that could be scrolled, stretched, overlapped, opened, closed, and moved around the screen using the mouse).</a:t>
            </a:r>
          </a:p>
          <a:p>
            <a:r>
              <a:rPr lang="en-US" dirty="0" smtClean="0"/>
              <a:t>Icons (that represented applications, objects, commands, and tools that were opened or activated when clicked on).</a:t>
            </a:r>
          </a:p>
          <a:p>
            <a:r>
              <a:rPr lang="en-US" dirty="0" smtClean="0"/>
              <a:t>Menus (offering lists of options that could be scrolled through and selected in the way a menu is used in a restaurant).</a:t>
            </a:r>
          </a:p>
          <a:p>
            <a:r>
              <a:rPr lang="en-US" dirty="0" smtClean="0"/>
              <a:t>pointing device (a mouse controlling the cursor as a point of entry to the windows, menus, and icons on the screen).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35</a:t>
            </a:fld>
            <a:endParaRPr lang="en-US"/>
          </a:p>
        </p:txBody>
      </p:sp>
    </p:spTree>
    <p:extLst>
      <p:ext uri="{BB962C8B-B14F-4D97-AF65-F5344CB8AC3E}">
        <p14:creationId xmlns:p14="http://schemas.microsoft.com/office/powerpoint/2010/main" val="116072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(that could be scrolled, stretched, overlapped, opened, closed, and moved around the screen using the mouse).</a:t>
            </a:r>
          </a:p>
          <a:p>
            <a:r>
              <a:rPr lang="en-US" dirty="0" smtClean="0"/>
              <a:t>Icons (that represented applications, objects, commands, and tools that were opened or activated when clicked on).</a:t>
            </a:r>
          </a:p>
          <a:p>
            <a:r>
              <a:rPr lang="en-US" dirty="0" smtClean="0"/>
              <a:t>Menus (offering lists of options that could be scrolled through and selected in the way a menu is used in a restaurant).</a:t>
            </a:r>
          </a:p>
          <a:p>
            <a:r>
              <a:rPr lang="en-US" dirty="0" smtClean="0"/>
              <a:t>pointing device (a mouse controlling the cursor as a point of entry to the windows, menus, and icons on the screen).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36</a:t>
            </a:fld>
            <a:endParaRPr lang="en-US"/>
          </a:p>
        </p:txBody>
      </p:sp>
    </p:spTree>
    <p:extLst>
      <p:ext uri="{BB962C8B-B14F-4D97-AF65-F5344CB8AC3E}">
        <p14:creationId xmlns:p14="http://schemas.microsoft.com/office/powerpoint/2010/main" val="1160720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(that could be scrolled, stretched, overlapped, opened, closed, and moved around the screen using the mouse).</a:t>
            </a:r>
          </a:p>
          <a:p>
            <a:r>
              <a:rPr lang="en-US" dirty="0" smtClean="0"/>
              <a:t>Icons (that represented applications, objects, commands, and tools that were opened or activated when clicked on).</a:t>
            </a:r>
          </a:p>
          <a:p>
            <a:r>
              <a:rPr lang="en-US" dirty="0" smtClean="0"/>
              <a:t>Menus (offering lists of options that could be scrolled through and selected in the way a menu is used in a restaurant).</a:t>
            </a:r>
          </a:p>
          <a:p>
            <a:r>
              <a:rPr lang="en-US" dirty="0" smtClean="0"/>
              <a:t>pointing device (a mouse controlling the cursor as a point of entry to the windows, menus, and icons on the screen).</a:t>
            </a:r>
            <a:endParaRPr lang="en-US" dirty="0"/>
          </a:p>
        </p:txBody>
      </p:sp>
      <p:sp>
        <p:nvSpPr>
          <p:cNvPr id="4" name="Slide Number Placeholder 3"/>
          <p:cNvSpPr>
            <a:spLocks noGrp="1"/>
          </p:cNvSpPr>
          <p:nvPr>
            <p:ph type="sldNum" sz="quarter" idx="10"/>
          </p:nvPr>
        </p:nvSpPr>
        <p:spPr/>
        <p:txBody>
          <a:bodyPr/>
          <a:lstStyle/>
          <a:p>
            <a:fld id="{337E063C-503E-4F42-8435-F8A0B10AE214}" type="slidenum">
              <a:rPr lang="en-US" smtClean="0"/>
              <a:t>37</a:t>
            </a:fld>
            <a:endParaRPr lang="en-US"/>
          </a:p>
        </p:txBody>
      </p:sp>
    </p:spTree>
    <p:extLst>
      <p:ext uri="{BB962C8B-B14F-4D97-AF65-F5344CB8AC3E}">
        <p14:creationId xmlns:p14="http://schemas.microsoft.com/office/powerpoint/2010/main" val="116072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6BA421-9472-3745-8EE6-3397475D6F3B}"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191341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6BA421-9472-3745-8EE6-3397475D6F3B}"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2391400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6BA421-9472-3745-8EE6-3397475D6F3B}"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358361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None/>
              <a:defRPr/>
            </a:lvl1pPr>
            <a:lvl2pPr marL="742950" indent="-285750">
              <a:buFont typeface="Arial"/>
              <a:buChar char="•"/>
              <a:defRPr/>
            </a:lvl2pPr>
            <a:lvl3pPr marL="1143000" indent="-228600">
              <a:buFont typeface="Lucida Grande"/>
              <a:buChar char="-"/>
              <a:defRPr/>
            </a:lvl3pPr>
            <a:lvl4pPr marL="1600200" indent="-228600">
              <a:buFont typeface="Arial"/>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76BA421-9472-3745-8EE6-3397475D6F3B}"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61971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BA421-9472-3745-8EE6-3397475D6F3B}" type="datetimeFigureOut">
              <a:rPr lang="en-US" smtClean="0"/>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131495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76BA421-9472-3745-8EE6-3397475D6F3B}"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103930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76BA421-9472-3745-8EE6-3397475D6F3B}" type="datetimeFigureOut">
              <a:rPr lang="en-US" smtClean="0"/>
              <a:t>7/2/15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317615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6BA421-9472-3745-8EE6-3397475D6F3B}" type="datetimeFigureOut">
              <a:rPr lang="en-US" smtClean="0"/>
              <a:t>7/2/15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362732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BA421-9472-3745-8EE6-3397475D6F3B}" type="datetimeFigureOut">
              <a:rPr lang="en-US" smtClean="0"/>
              <a:t>7/2/15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335265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6BA421-9472-3745-8EE6-3397475D6F3B}"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104890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6BA421-9472-3745-8EE6-3397475D6F3B}" type="datetimeFigureOut">
              <a:rPr lang="en-US" smtClean="0"/>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4393C-0516-0E4C-B497-D5E45EB29F5C}" type="slidenum">
              <a:rPr lang="en-US" smtClean="0"/>
              <a:t>‹#›</a:t>
            </a:fld>
            <a:endParaRPr lang="en-US"/>
          </a:p>
        </p:txBody>
      </p:sp>
    </p:spTree>
    <p:extLst>
      <p:ext uri="{BB962C8B-B14F-4D97-AF65-F5344CB8AC3E}">
        <p14:creationId xmlns:p14="http://schemas.microsoft.com/office/powerpoint/2010/main" val="40736092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defRPr>
            </a:lvl1pPr>
          </a:lstStyle>
          <a:p>
            <a:fld id="{976BA421-9472-3745-8EE6-3397475D6F3B}" type="datetimeFigureOut">
              <a:rPr lang="en-US" smtClean="0"/>
              <a:pPr/>
              <a:t>7/2/15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defRPr>
            </a:lvl1pPr>
          </a:lstStyle>
          <a:p>
            <a:fld id="{E6A4393C-0516-0E4C-B497-D5E45EB29F5C}" type="slidenum">
              <a:rPr lang="en-US" smtClean="0"/>
              <a:pPr/>
              <a:t>‹#›</a:t>
            </a:fld>
            <a:endParaRPr lang="en-US" dirty="0"/>
          </a:p>
        </p:txBody>
      </p:sp>
    </p:spTree>
    <p:extLst>
      <p:ext uri="{BB962C8B-B14F-4D97-AF65-F5344CB8AC3E}">
        <p14:creationId xmlns:p14="http://schemas.microsoft.com/office/powerpoint/2010/main" val="253453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FFFF"/>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FF"/>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rgbClr val="FFFFFF"/>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rgbClr val="FFFFFF"/>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tiff"/></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5.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tiff"/></Relationships>
</file>

<file path=ppt/slides/_rels/slide58.xml.rels><?xml version="1.0" encoding="UTF-8" standalone="yes"?>
<Relationships xmlns="http://schemas.openxmlformats.org/package/2006/relationships"><Relationship Id="rId3" Type="http://schemas.openxmlformats.org/officeDocument/2006/relationships/image" Target="../media/image35.gi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3" Type="http://schemas.openxmlformats.org/officeDocument/2006/relationships/hyperlink" Target="http://www.theguardian.com/media/video/2011/jun/22/google-africa-technology-video?intcmp=239" TargetMode="External"/><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2712_0632_2humancompu5.jpg?w=640.jpg"/>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91372" y="-2245066"/>
            <a:ext cx="9329027" cy="11930260"/>
          </a:xfrm>
          <a:prstGeom prst="rect">
            <a:avLst/>
          </a:prstGeom>
        </p:spPr>
      </p:pic>
      <p:sp>
        <p:nvSpPr>
          <p:cNvPr id="2" name="Title 1"/>
          <p:cNvSpPr>
            <a:spLocks noGrp="1"/>
          </p:cNvSpPr>
          <p:nvPr>
            <p:ph type="title"/>
          </p:nvPr>
        </p:nvSpPr>
        <p:spPr>
          <a:xfrm>
            <a:off x="3556000" y="5069089"/>
            <a:ext cx="6630126" cy="1362075"/>
          </a:xfrm>
        </p:spPr>
        <p:txBody>
          <a:bodyPr/>
          <a:lstStyle/>
          <a:p>
            <a:r>
              <a:rPr lang="en-US" dirty="0" smtClean="0">
                <a:solidFill>
                  <a:schemeClr val="bg1"/>
                </a:solidFill>
              </a:rPr>
              <a:t>FOUNDATIONS OF UX</a:t>
            </a:r>
            <a:endParaRPr lang="en-US" dirty="0">
              <a:solidFill>
                <a:schemeClr val="bg1"/>
              </a:solidFill>
            </a:endParaRPr>
          </a:p>
        </p:txBody>
      </p:sp>
      <p:sp>
        <p:nvSpPr>
          <p:cNvPr id="3" name="Text Placeholder 2"/>
          <p:cNvSpPr>
            <a:spLocks noGrp="1"/>
          </p:cNvSpPr>
          <p:nvPr>
            <p:ph type="body" idx="1"/>
          </p:nvPr>
        </p:nvSpPr>
        <p:spPr>
          <a:xfrm>
            <a:off x="2494544" y="4756728"/>
            <a:ext cx="6649456" cy="450907"/>
          </a:xfrm>
        </p:spPr>
        <p:txBody>
          <a:bodyPr/>
          <a:lstStyle/>
          <a:p>
            <a:pPr algn="r"/>
            <a:r>
              <a:rPr lang="en-US" dirty="0" smtClean="0">
                <a:solidFill>
                  <a:schemeClr val="bg1">
                    <a:lumMod val="95000"/>
                  </a:schemeClr>
                </a:solidFill>
              </a:rPr>
              <a:t> Thursday, </a:t>
            </a:r>
            <a:r>
              <a:rPr lang="en-US" dirty="0" smtClean="0">
                <a:solidFill>
                  <a:schemeClr val="bg1">
                    <a:lumMod val="95000"/>
                  </a:schemeClr>
                </a:solidFill>
              </a:rPr>
              <a:t>2 July 2015</a:t>
            </a:r>
            <a:endParaRPr lang="en-US" dirty="0">
              <a:solidFill>
                <a:schemeClr val="bg1">
                  <a:lumMod val="95000"/>
                </a:schemeClr>
              </a:solidFill>
            </a:endParaRPr>
          </a:p>
        </p:txBody>
      </p:sp>
    </p:spTree>
    <p:extLst>
      <p:ext uri="{BB962C8B-B14F-4D97-AF65-F5344CB8AC3E}">
        <p14:creationId xmlns:p14="http://schemas.microsoft.com/office/powerpoint/2010/main" val="39424591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149" y="1957522"/>
            <a:ext cx="5327654" cy="902344"/>
          </a:xfrm>
        </p:spPr>
        <p:txBody>
          <a:bodyPr>
            <a:normAutofit/>
          </a:bodyPr>
          <a:lstStyle/>
          <a:p>
            <a:pPr algn="l"/>
            <a:r>
              <a:rPr lang="en-US" sz="4000" dirty="0" smtClean="0"/>
              <a:t>Terminology Deluge</a:t>
            </a:r>
            <a:endParaRPr lang="en-US" sz="4000" dirty="0">
              <a:solidFill>
                <a:srgbClr val="FFFFFF"/>
              </a:solidFill>
            </a:endParaRPr>
          </a:p>
        </p:txBody>
      </p:sp>
      <p:sp>
        <p:nvSpPr>
          <p:cNvPr id="3" name="Content Placeholder 2"/>
          <p:cNvSpPr>
            <a:spLocks noGrp="1"/>
          </p:cNvSpPr>
          <p:nvPr>
            <p:ph idx="1"/>
          </p:nvPr>
        </p:nvSpPr>
        <p:spPr>
          <a:xfrm>
            <a:off x="4284838" y="2774081"/>
            <a:ext cx="4522311" cy="808496"/>
          </a:xfrm>
        </p:spPr>
        <p:txBody>
          <a:bodyPr>
            <a:noAutofit/>
          </a:bodyPr>
          <a:lstStyle/>
          <a:p>
            <a:r>
              <a:rPr lang="en-US" sz="3000" b="1" dirty="0" smtClean="0">
                <a:solidFill>
                  <a:srgbClr val="2AFAFF"/>
                </a:solidFill>
              </a:rPr>
              <a:t>So many words….</a:t>
            </a:r>
            <a:endParaRPr lang="en-US" sz="3000" dirty="0" smtClean="0"/>
          </a:p>
        </p:txBody>
      </p:sp>
    </p:spTree>
    <p:extLst>
      <p:ext uri="{BB962C8B-B14F-4D97-AF65-F5344CB8AC3E}">
        <p14:creationId xmlns:p14="http://schemas.microsoft.com/office/powerpoint/2010/main" val="611197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ithout-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7730854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Try this…</a:t>
            </a:r>
            <a:endParaRPr lang="en-US" sz="4000" dirty="0">
              <a:solidFill>
                <a:srgbClr val="FFFFFF"/>
              </a:solidFill>
            </a:endParaRPr>
          </a:p>
        </p:txBody>
      </p:sp>
      <p:sp>
        <p:nvSpPr>
          <p:cNvPr id="3" name="Content Placeholder 2"/>
          <p:cNvSpPr>
            <a:spLocks noGrp="1"/>
          </p:cNvSpPr>
          <p:nvPr>
            <p:ph idx="1"/>
          </p:nvPr>
        </p:nvSpPr>
        <p:spPr>
          <a:xfrm>
            <a:off x="457199" y="1091198"/>
            <a:ext cx="8686801" cy="5424548"/>
          </a:xfrm>
        </p:spPr>
        <p:txBody>
          <a:bodyPr>
            <a:noAutofit/>
          </a:bodyPr>
          <a:lstStyle/>
          <a:p>
            <a:r>
              <a:rPr lang="en-US" sz="3000" dirty="0" smtClean="0"/>
              <a:t>Write down every word you know related to the field of human-computer interaction (or UX) and the kinds of work/specialties, tasks, or disciplines.</a:t>
            </a:r>
            <a:endParaRPr lang="en-US" sz="3000" dirty="0"/>
          </a:p>
          <a:p>
            <a:r>
              <a:rPr lang="en-US" sz="3000" dirty="0" smtClean="0"/>
              <a:t>Now, try to organize them as you think is best.</a:t>
            </a:r>
          </a:p>
          <a:p>
            <a:r>
              <a:rPr lang="en-US" sz="3000" dirty="0"/>
              <a:t>	</a:t>
            </a:r>
            <a:r>
              <a:rPr lang="en-US" sz="3000" dirty="0" smtClean="0"/>
              <a:t>Make a …</a:t>
            </a:r>
          </a:p>
          <a:p>
            <a:r>
              <a:rPr lang="en-US" sz="3000" dirty="0"/>
              <a:t>	</a:t>
            </a:r>
            <a:r>
              <a:rPr lang="en-US" sz="3000" dirty="0" smtClean="0"/>
              <a:t>	</a:t>
            </a:r>
            <a:r>
              <a:rPr lang="en-US" sz="3000" dirty="0" smtClean="0">
                <a:solidFill>
                  <a:schemeClr val="bg1">
                    <a:lumMod val="75000"/>
                  </a:schemeClr>
                </a:solidFill>
              </a:rPr>
              <a:t>picture.</a:t>
            </a:r>
          </a:p>
          <a:p>
            <a:r>
              <a:rPr lang="en-US" sz="3000" dirty="0">
                <a:solidFill>
                  <a:schemeClr val="bg1">
                    <a:lumMod val="75000"/>
                  </a:schemeClr>
                </a:solidFill>
              </a:rPr>
              <a:t>	</a:t>
            </a:r>
            <a:r>
              <a:rPr lang="en-US" sz="3000" dirty="0" smtClean="0">
                <a:solidFill>
                  <a:schemeClr val="bg1">
                    <a:lumMod val="75000"/>
                  </a:schemeClr>
                </a:solidFill>
              </a:rPr>
              <a:t>	diagram.</a:t>
            </a:r>
          </a:p>
          <a:p>
            <a:r>
              <a:rPr lang="en-US" sz="3000" dirty="0">
                <a:solidFill>
                  <a:schemeClr val="bg1">
                    <a:lumMod val="75000"/>
                  </a:schemeClr>
                </a:solidFill>
              </a:rPr>
              <a:t>		</a:t>
            </a:r>
            <a:r>
              <a:rPr lang="en-US" sz="3000" dirty="0" smtClean="0">
                <a:solidFill>
                  <a:schemeClr val="bg1">
                    <a:lumMod val="75000"/>
                  </a:schemeClr>
                </a:solidFill>
              </a:rPr>
              <a:t>flowchart.</a:t>
            </a:r>
          </a:p>
          <a:p>
            <a:r>
              <a:rPr lang="en-US" sz="3000" dirty="0">
                <a:solidFill>
                  <a:schemeClr val="bg1">
                    <a:lumMod val="75000"/>
                  </a:schemeClr>
                </a:solidFill>
              </a:rPr>
              <a:t>	</a:t>
            </a:r>
            <a:r>
              <a:rPr lang="en-US" sz="3000" dirty="0" smtClean="0">
                <a:solidFill>
                  <a:schemeClr val="bg1">
                    <a:lumMod val="75000"/>
                  </a:schemeClr>
                </a:solidFill>
              </a:rPr>
              <a:t>	hierarchy.</a:t>
            </a:r>
          </a:p>
          <a:p>
            <a:r>
              <a:rPr lang="en-US" sz="3000" dirty="0">
                <a:solidFill>
                  <a:schemeClr val="bg1">
                    <a:lumMod val="75000"/>
                  </a:schemeClr>
                </a:solidFill>
              </a:rPr>
              <a:t>	</a:t>
            </a:r>
            <a:r>
              <a:rPr lang="en-US" sz="3000" dirty="0" smtClean="0">
                <a:solidFill>
                  <a:schemeClr val="bg1">
                    <a:lumMod val="75000"/>
                  </a:schemeClr>
                </a:solidFill>
              </a:rPr>
              <a:t>	Venn diagram (or set diagram).</a:t>
            </a:r>
          </a:p>
        </p:txBody>
      </p:sp>
      <p:sp>
        <p:nvSpPr>
          <p:cNvPr id="5" name="TextBox 4"/>
          <p:cNvSpPr txBox="1"/>
          <p:nvPr/>
        </p:nvSpPr>
        <p:spPr>
          <a:xfrm>
            <a:off x="3873650" y="3513596"/>
            <a:ext cx="4404735" cy="1754327"/>
          </a:xfrm>
          <a:prstGeom prst="rect">
            <a:avLst/>
          </a:prstGeom>
          <a:noFill/>
          <a:ln>
            <a:solidFill>
              <a:schemeClr val="bg1">
                <a:lumMod val="85000"/>
              </a:schemeClr>
            </a:solidFill>
          </a:ln>
        </p:spPr>
        <p:txBody>
          <a:bodyPr wrap="square" rtlCol="0">
            <a:spAutoFit/>
          </a:bodyPr>
          <a:lstStyle/>
          <a:p>
            <a:r>
              <a:rPr lang="en-US" dirty="0" smtClean="0">
                <a:solidFill>
                  <a:schemeClr val="bg1">
                    <a:lumMod val="85000"/>
                  </a:schemeClr>
                </a:solidFill>
              </a:rPr>
              <a:t>Does anything </a:t>
            </a:r>
            <a:r>
              <a:rPr lang="en-US" b="1" dirty="0" smtClean="0">
                <a:solidFill>
                  <a:schemeClr val="bg1">
                    <a:lumMod val="85000"/>
                  </a:schemeClr>
                </a:solidFill>
              </a:rPr>
              <a:t>overlap</a:t>
            </a:r>
            <a:r>
              <a:rPr lang="en-US" dirty="0">
                <a:solidFill>
                  <a:schemeClr val="bg1">
                    <a:lumMod val="85000"/>
                  </a:schemeClr>
                </a:solidFill>
              </a:rPr>
              <a:t>?</a:t>
            </a:r>
            <a:r>
              <a:rPr lang="en-US" dirty="0" smtClean="0">
                <a:solidFill>
                  <a:schemeClr val="bg1">
                    <a:lumMod val="85000"/>
                  </a:schemeClr>
                </a:solidFill>
              </a:rPr>
              <a:t> How much?</a:t>
            </a:r>
          </a:p>
          <a:p>
            <a:r>
              <a:rPr lang="en-US" dirty="0" smtClean="0">
                <a:solidFill>
                  <a:schemeClr val="bg1">
                    <a:lumMod val="85000"/>
                  </a:schemeClr>
                </a:solidFill>
              </a:rPr>
              <a:t>Are there words with the </a:t>
            </a:r>
            <a:r>
              <a:rPr lang="en-US" b="1" dirty="0" smtClean="0">
                <a:solidFill>
                  <a:schemeClr val="bg1">
                    <a:lumMod val="85000"/>
                  </a:schemeClr>
                </a:solidFill>
              </a:rPr>
              <a:t>same</a:t>
            </a:r>
            <a:r>
              <a:rPr lang="en-US" dirty="0" smtClean="0">
                <a:solidFill>
                  <a:schemeClr val="bg1">
                    <a:lumMod val="85000"/>
                  </a:schemeClr>
                </a:solidFill>
              </a:rPr>
              <a:t> meaning?</a:t>
            </a:r>
          </a:p>
          <a:p>
            <a:r>
              <a:rPr lang="en-US" dirty="0" smtClean="0">
                <a:solidFill>
                  <a:schemeClr val="bg1">
                    <a:lumMod val="85000"/>
                  </a:schemeClr>
                </a:solidFill>
              </a:rPr>
              <a:t>Do some elements </a:t>
            </a:r>
            <a:r>
              <a:rPr lang="en-US" b="1" dirty="0" smtClean="0">
                <a:solidFill>
                  <a:schemeClr val="bg1">
                    <a:lumMod val="85000"/>
                  </a:schemeClr>
                </a:solidFill>
              </a:rPr>
              <a:t>oppose</a:t>
            </a:r>
            <a:r>
              <a:rPr lang="en-US" dirty="0" smtClean="0">
                <a:solidFill>
                  <a:schemeClr val="bg1">
                    <a:lumMod val="85000"/>
                  </a:schemeClr>
                </a:solidFill>
              </a:rPr>
              <a:t> each other?</a:t>
            </a:r>
          </a:p>
          <a:p>
            <a:endParaRPr lang="en-US" dirty="0" smtClean="0">
              <a:solidFill>
                <a:schemeClr val="bg1">
                  <a:lumMod val="85000"/>
                </a:schemeClr>
              </a:solidFill>
            </a:endParaRPr>
          </a:p>
          <a:p>
            <a:r>
              <a:rPr lang="en-US" dirty="0" smtClean="0">
                <a:solidFill>
                  <a:schemeClr val="bg1">
                    <a:lumMod val="85000"/>
                  </a:schemeClr>
                </a:solidFill>
              </a:rPr>
              <a:t>Which words do you know, but feel you </a:t>
            </a:r>
            <a:r>
              <a:rPr lang="en-US" b="1" dirty="0" smtClean="0">
                <a:solidFill>
                  <a:schemeClr val="bg1">
                    <a:lumMod val="85000"/>
                  </a:schemeClr>
                </a:solidFill>
              </a:rPr>
              <a:t>do not understand </a:t>
            </a:r>
            <a:r>
              <a:rPr lang="en-US" dirty="0" smtClean="0">
                <a:solidFill>
                  <a:schemeClr val="bg1">
                    <a:lumMod val="85000"/>
                  </a:schemeClr>
                </a:solidFill>
              </a:rPr>
              <a:t>at all?</a:t>
            </a:r>
          </a:p>
        </p:txBody>
      </p:sp>
    </p:spTree>
    <p:extLst>
      <p:ext uri="{BB962C8B-B14F-4D97-AF65-F5344CB8AC3E}">
        <p14:creationId xmlns:p14="http://schemas.microsoft.com/office/powerpoint/2010/main" val="982397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9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472103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276"/>
            <a:ext cx="9144000" cy="7274639"/>
          </a:xfrm>
          <a:prstGeom prst="rect">
            <a:avLst/>
          </a:prstGeom>
        </p:spPr>
      </p:pic>
      <p:sp>
        <p:nvSpPr>
          <p:cNvPr id="6" name="TextBox 5"/>
          <p:cNvSpPr txBox="1"/>
          <p:nvPr/>
        </p:nvSpPr>
        <p:spPr>
          <a:xfrm>
            <a:off x="457199" y="6515746"/>
            <a:ext cx="8509049" cy="246221"/>
          </a:xfrm>
          <a:prstGeom prst="rect">
            <a:avLst/>
          </a:prstGeom>
          <a:noFill/>
        </p:spPr>
        <p:txBody>
          <a:bodyPr wrap="square" rtlCol="0" anchor="b">
            <a:spAutoFit/>
          </a:bodyPr>
          <a:lstStyle/>
          <a:p>
            <a:pPr algn="r"/>
            <a:r>
              <a:rPr lang="en-US" sz="1000" dirty="0">
                <a:solidFill>
                  <a:schemeClr val="bg1">
                    <a:lumMod val="50000"/>
                  </a:schemeClr>
                </a:solidFill>
              </a:rPr>
              <a:t>http://</a:t>
            </a:r>
            <a:r>
              <a:rPr lang="en-US" sz="1000" dirty="0" err="1">
                <a:solidFill>
                  <a:schemeClr val="bg1">
                    <a:lumMod val="50000"/>
                  </a:schemeClr>
                </a:solidFill>
              </a:rPr>
              <a:t>www.kickerstudio.com</a:t>
            </a:r>
            <a:r>
              <a:rPr lang="en-US" sz="1000" dirty="0">
                <a:solidFill>
                  <a:schemeClr val="bg1">
                    <a:lumMod val="50000"/>
                  </a:schemeClr>
                </a:solidFill>
              </a:rPr>
              <a:t>/2008/12/the-disciplines-of-user-experience/</a:t>
            </a:r>
          </a:p>
        </p:txBody>
      </p:sp>
    </p:spTree>
    <p:extLst>
      <p:ext uri="{BB962C8B-B14F-4D97-AF65-F5344CB8AC3E}">
        <p14:creationId xmlns:p14="http://schemas.microsoft.com/office/powerpoint/2010/main" val="5529368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disciplines-of-user-experience-design_51029d505f0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70" y="-728185"/>
            <a:ext cx="5625700" cy="7954152"/>
          </a:xfrm>
          <a:prstGeom prst="rect">
            <a:avLst/>
          </a:prstGeom>
        </p:spPr>
      </p:pic>
      <p:sp>
        <p:nvSpPr>
          <p:cNvPr id="6" name="TextBox 5"/>
          <p:cNvSpPr txBox="1"/>
          <p:nvPr/>
        </p:nvSpPr>
        <p:spPr>
          <a:xfrm>
            <a:off x="457199" y="6515746"/>
            <a:ext cx="6894671" cy="246221"/>
          </a:xfrm>
          <a:prstGeom prst="rect">
            <a:avLst/>
          </a:prstGeom>
          <a:noFill/>
        </p:spPr>
        <p:txBody>
          <a:bodyPr wrap="square" rtlCol="0" anchor="b">
            <a:spAutoFit/>
          </a:bodyPr>
          <a:lstStyle/>
          <a:p>
            <a:pPr algn="r"/>
            <a:r>
              <a:rPr lang="en-US" sz="1000" dirty="0">
                <a:solidFill>
                  <a:schemeClr val="bg1">
                    <a:lumMod val="50000"/>
                  </a:schemeClr>
                </a:solidFill>
              </a:rPr>
              <a:t>http://</a:t>
            </a:r>
            <a:r>
              <a:rPr lang="en-US" sz="1000" dirty="0" err="1">
                <a:solidFill>
                  <a:schemeClr val="bg1">
                    <a:lumMod val="50000"/>
                  </a:schemeClr>
                </a:solidFill>
              </a:rPr>
              <a:t>visual.ly</a:t>
            </a:r>
            <a:r>
              <a:rPr lang="en-US" sz="1000" dirty="0">
                <a:solidFill>
                  <a:schemeClr val="bg1">
                    <a:lumMod val="50000"/>
                  </a:schemeClr>
                </a:solidFill>
              </a:rPr>
              <a:t>/disciplines-user-experience-design</a:t>
            </a:r>
          </a:p>
        </p:txBody>
      </p:sp>
    </p:spTree>
    <p:extLst>
      <p:ext uri="{BB962C8B-B14F-4D97-AF65-F5344CB8AC3E}">
        <p14:creationId xmlns:p14="http://schemas.microsoft.com/office/powerpoint/2010/main" val="39514582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06865_10152262944182228_1569482087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7824564" cy="6858000"/>
          </a:xfrm>
          <a:prstGeom prst="rect">
            <a:avLst/>
          </a:prstGeom>
        </p:spPr>
      </p:pic>
    </p:spTree>
    <p:extLst>
      <p:ext uri="{BB962C8B-B14F-4D97-AF65-F5344CB8AC3E}">
        <p14:creationId xmlns:p14="http://schemas.microsoft.com/office/powerpoint/2010/main" val="18849786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03907_10151984873782228_1827301910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0"/>
            <a:ext cx="5790695" cy="6858000"/>
          </a:xfrm>
          <a:prstGeom prst="rect">
            <a:avLst/>
          </a:prstGeom>
        </p:spPr>
      </p:pic>
      <p:sp>
        <p:nvSpPr>
          <p:cNvPr id="6" name="TextBox 5"/>
          <p:cNvSpPr txBox="1"/>
          <p:nvPr/>
        </p:nvSpPr>
        <p:spPr>
          <a:xfrm rot="5400000">
            <a:off x="5146871" y="4121695"/>
            <a:ext cx="5055017" cy="246221"/>
          </a:xfrm>
          <a:prstGeom prst="rect">
            <a:avLst/>
          </a:prstGeom>
          <a:noFill/>
        </p:spPr>
        <p:txBody>
          <a:bodyPr wrap="square" rtlCol="0" anchor="b">
            <a:spAutoFit/>
          </a:bodyPr>
          <a:lstStyle/>
          <a:p>
            <a:r>
              <a:rPr lang="en-US" sz="1000" dirty="0">
                <a:solidFill>
                  <a:schemeClr val="bg1">
                    <a:lumMod val="50000"/>
                  </a:schemeClr>
                </a:solidFill>
              </a:rPr>
              <a:t>http://</a:t>
            </a:r>
            <a:r>
              <a:rPr lang="en-US" sz="1000" dirty="0" err="1">
                <a:solidFill>
                  <a:schemeClr val="bg1">
                    <a:lumMod val="50000"/>
                  </a:schemeClr>
                </a:solidFill>
              </a:rPr>
              <a:t>www.theworkbuzz.com</a:t>
            </a:r>
            <a:r>
              <a:rPr lang="en-US" sz="1000" dirty="0">
                <a:solidFill>
                  <a:schemeClr val="bg1">
                    <a:lumMod val="50000"/>
                  </a:schemeClr>
                </a:solidFill>
              </a:rPr>
              <a:t>/find-the-job/</a:t>
            </a:r>
            <a:r>
              <a:rPr lang="en-US" sz="1000" dirty="0" err="1">
                <a:solidFill>
                  <a:schemeClr val="bg1">
                    <a:lumMod val="50000"/>
                  </a:schemeClr>
                </a:solidFill>
              </a:rPr>
              <a:t>infographic</a:t>
            </a:r>
            <a:r>
              <a:rPr lang="en-US" sz="1000" dirty="0">
                <a:solidFill>
                  <a:schemeClr val="bg1">
                    <a:lumMod val="50000"/>
                  </a:schemeClr>
                </a:solidFill>
              </a:rPr>
              <a:t>-how-to-become-a-</a:t>
            </a:r>
            <a:r>
              <a:rPr lang="en-US" sz="1000" dirty="0" err="1">
                <a:solidFill>
                  <a:schemeClr val="bg1">
                    <a:lumMod val="50000"/>
                  </a:schemeClr>
                </a:solidFill>
              </a:rPr>
              <a:t>ux</a:t>
            </a:r>
            <a:r>
              <a:rPr lang="en-US" sz="1000" dirty="0">
                <a:solidFill>
                  <a:schemeClr val="bg1">
                    <a:lumMod val="50000"/>
                  </a:schemeClr>
                </a:solidFill>
              </a:rPr>
              <a:t>-designer/</a:t>
            </a:r>
          </a:p>
        </p:txBody>
      </p:sp>
    </p:spTree>
    <p:extLst>
      <p:ext uri="{BB962C8B-B14F-4D97-AF65-F5344CB8AC3E}">
        <p14:creationId xmlns:p14="http://schemas.microsoft.com/office/powerpoint/2010/main" val="2904553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Tree>
    <p:extLst>
      <p:ext uri="{BB962C8B-B14F-4D97-AF65-F5344CB8AC3E}">
        <p14:creationId xmlns:p14="http://schemas.microsoft.com/office/powerpoint/2010/main" val="2901230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Confused? </a:t>
            </a:r>
            <a:r>
              <a:rPr lang="en-US" sz="4000" b="1" dirty="0" smtClean="0"/>
              <a:t>You’re not alone.</a:t>
            </a:r>
            <a:endParaRPr lang="en-US" sz="4000" b="1" dirty="0">
              <a:solidFill>
                <a:srgbClr val="FFFFFF"/>
              </a:solidFill>
            </a:endParaRPr>
          </a:p>
        </p:txBody>
      </p:sp>
      <p:sp>
        <p:nvSpPr>
          <p:cNvPr id="3" name="Content Placeholder 2"/>
          <p:cNvSpPr>
            <a:spLocks noGrp="1"/>
          </p:cNvSpPr>
          <p:nvPr>
            <p:ph idx="1"/>
          </p:nvPr>
        </p:nvSpPr>
        <p:spPr>
          <a:xfrm>
            <a:off x="457199" y="1091198"/>
            <a:ext cx="8509049" cy="5160829"/>
          </a:xfrm>
        </p:spPr>
        <p:txBody>
          <a:bodyPr>
            <a:noAutofit/>
          </a:bodyPr>
          <a:lstStyle/>
          <a:p>
            <a:r>
              <a:rPr lang="en-US" sz="2400" dirty="0" smtClean="0"/>
              <a:t>“…Don’t </a:t>
            </a:r>
            <a:r>
              <a:rPr lang="en-US" sz="2400" dirty="0"/>
              <a:t>see this as the only road map for the entire UX design industry, but </a:t>
            </a:r>
            <a:r>
              <a:rPr lang="en-US" sz="2400" b="1" dirty="0">
                <a:solidFill>
                  <a:srgbClr val="2AFAFF"/>
                </a:solidFill>
              </a:rPr>
              <a:t>a postulation as to why it’s so darned complicated to nail good UX</a:t>
            </a:r>
            <a:r>
              <a:rPr lang="en-US" sz="2400" dirty="0"/>
              <a:t>. To think anyone could be an expert in each of these circles is sheer absurdity. Scratch that: To think any designer could be an expert in each of these circles is sheer absurdity, but to recognize that every end user is an expert in each of these circles is highly important. As humans and end users, we might not know what makes an experience right, but we certainly know when it’s wrong</a:t>
            </a:r>
            <a:r>
              <a:rPr lang="en-US" sz="2400" dirty="0" smtClean="0"/>
              <a:t>.”</a:t>
            </a:r>
            <a:endParaRPr lang="en-US" sz="2400" dirty="0"/>
          </a:p>
          <a:p>
            <a:pPr algn="r"/>
            <a:r>
              <a:rPr lang="en-US" sz="1000" dirty="0">
                <a:solidFill>
                  <a:srgbClr val="7F7F7F"/>
                </a:solidFill>
              </a:rPr>
              <a:t>http://</a:t>
            </a:r>
            <a:r>
              <a:rPr lang="en-US" sz="1000" dirty="0" err="1">
                <a:solidFill>
                  <a:srgbClr val="7F7F7F"/>
                </a:solidFill>
              </a:rPr>
              <a:t>www.fastcodesign.com</a:t>
            </a:r>
            <a:r>
              <a:rPr lang="en-US" sz="1000" dirty="0">
                <a:solidFill>
                  <a:srgbClr val="7F7F7F"/>
                </a:solidFill>
              </a:rPr>
              <a:t>/1671735/</a:t>
            </a:r>
            <a:r>
              <a:rPr lang="en-US" sz="1000" dirty="0" err="1">
                <a:solidFill>
                  <a:srgbClr val="7F7F7F"/>
                </a:solidFill>
              </a:rPr>
              <a:t>infographic</a:t>
            </a:r>
            <a:r>
              <a:rPr lang="en-US" sz="1000" dirty="0">
                <a:solidFill>
                  <a:srgbClr val="7F7F7F"/>
                </a:solidFill>
              </a:rPr>
              <a:t>-the-intricate-anatomy-of-</a:t>
            </a:r>
            <a:r>
              <a:rPr lang="en-US" sz="1000" dirty="0" err="1">
                <a:solidFill>
                  <a:srgbClr val="7F7F7F"/>
                </a:solidFill>
              </a:rPr>
              <a:t>ux</a:t>
            </a:r>
            <a:r>
              <a:rPr lang="en-US" sz="1000" dirty="0">
                <a:solidFill>
                  <a:srgbClr val="7F7F7F"/>
                </a:solidFill>
              </a:rPr>
              <a:t>-</a:t>
            </a:r>
            <a:r>
              <a:rPr lang="en-US" sz="1000" dirty="0" smtClean="0">
                <a:solidFill>
                  <a:srgbClr val="7F7F7F"/>
                </a:solidFill>
              </a:rPr>
              <a:t>design</a:t>
            </a:r>
          </a:p>
        </p:txBody>
      </p:sp>
    </p:spTree>
    <p:extLst>
      <p:ext uri="{BB962C8B-B14F-4D97-AF65-F5344CB8AC3E}">
        <p14:creationId xmlns:p14="http://schemas.microsoft.com/office/powerpoint/2010/main" val="3383054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solidFill>
                  <a:srgbClr val="FFFFFF"/>
                </a:solidFill>
              </a:rPr>
              <a:t>I live in Nairobi.</a:t>
            </a:r>
          </a:p>
          <a:p>
            <a:pPr marL="0" indent="0">
              <a:buNone/>
            </a:pPr>
            <a:r>
              <a:rPr lang="en-US" dirty="0" smtClean="0">
                <a:solidFill>
                  <a:srgbClr val="FFFFFF"/>
                </a:solidFill>
              </a:rPr>
              <a:t>I also work at iHub UX Lab.</a:t>
            </a:r>
          </a:p>
          <a:p>
            <a:pPr marL="0" indent="0">
              <a:buNone/>
            </a:pPr>
            <a:r>
              <a:rPr lang="en-US" dirty="0" smtClean="0"/>
              <a:t>I have been building computers since 1990.</a:t>
            </a:r>
          </a:p>
          <a:p>
            <a:pPr marL="0" indent="0">
              <a:buNone/>
            </a:pPr>
            <a:r>
              <a:rPr lang="en-US" dirty="0" smtClean="0">
                <a:solidFill>
                  <a:srgbClr val="FFFFFF"/>
                </a:solidFill>
              </a:rPr>
              <a:t>I have been making websites since 1998.</a:t>
            </a:r>
          </a:p>
          <a:p>
            <a:pPr marL="0" indent="0">
              <a:buNone/>
            </a:pPr>
            <a:r>
              <a:rPr lang="en-US" dirty="0" smtClean="0"/>
              <a:t>I love </a:t>
            </a:r>
            <a:r>
              <a:rPr lang="en-US" dirty="0" err="1" smtClean="0"/>
              <a:t>scifi</a:t>
            </a:r>
            <a:r>
              <a:rPr lang="en-US" dirty="0" smtClean="0"/>
              <a:t>.</a:t>
            </a:r>
            <a:endParaRPr lang="en-US" dirty="0"/>
          </a:p>
          <a:p>
            <a:r>
              <a:rPr lang="en-US" b="1" dirty="0">
                <a:solidFill>
                  <a:srgbClr val="2AFAFF"/>
                </a:solidFill>
              </a:rPr>
              <a:t>I </a:t>
            </a:r>
            <a:r>
              <a:rPr lang="en-US" b="1" dirty="0" smtClean="0">
                <a:solidFill>
                  <a:srgbClr val="2AFAFF"/>
                </a:solidFill>
              </a:rPr>
              <a:t>am odd. </a:t>
            </a:r>
            <a:r>
              <a:rPr lang="en-US" dirty="0" smtClean="0"/>
              <a:t/>
            </a:r>
            <a:br>
              <a:rPr lang="en-US" dirty="0" smtClean="0"/>
            </a:br>
            <a:r>
              <a:rPr lang="en-US" dirty="0"/>
              <a:t>I </a:t>
            </a:r>
            <a:r>
              <a:rPr lang="en-US" dirty="0" smtClean="0"/>
              <a:t>am not your typical </a:t>
            </a:r>
            <a:r>
              <a:rPr lang="en-US" dirty="0" err="1" smtClean="0"/>
              <a:t>mzungu</a:t>
            </a:r>
            <a:r>
              <a:rPr lang="en-US" dirty="0" smtClean="0"/>
              <a:t>.</a:t>
            </a:r>
            <a:endParaRPr lang="en-US" dirty="0"/>
          </a:p>
        </p:txBody>
      </p:sp>
      <p:sp>
        <p:nvSpPr>
          <p:cNvPr id="5" name="Title 1"/>
          <p:cNvSpPr>
            <a:spLocks noGrp="1"/>
          </p:cNvSpPr>
          <p:nvPr>
            <p:ph type="title"/>
          </p:nvPr>
        </p:nvSpPr>
        <p:spPr>
          <a:xfrm>
            <a:off x="457199" y="274638"/>
            <a:ext cx="8597713" cy="1143000"/>
          </a:xfrm>
        </p:spPr>
        <p:txBody>
          <a:bodyPr>
            <a:normAutofit/>
          </a:bodyPr>
          <a:lstStyle/>
          <a:p>
            <a:pPr algn="l"/>
            <a:r>
              <a:rPr lang="en-US" dirty="0" smtClean="0">
                <a:solidFill>
                  <a:srgbClr val="FFFFFF"/>
                </a:solidFill>
              </a:rPr>
              <a:t>Quick Introduction – </a:t>
            </a:r>
            <a:r>
              <a:rPr lang="en-US" dirty="0" smtClean="0">
                <a:solidFill>
                  <a:srgbClr val="FFFFFF"/>
                </a:solidFill>
              </a:rPr>
              <a:t>Basic Stuff</a:t>
            </a:r>
            <a:endParaRPr lang="en-US" dirty="0">
              <a:solidFill>
                <a:srgbClr val="FFFFFF"/>
              </a:solidFill>
            </a:endParaRPr>
          </a:p>
        </p:txBody>
      </p:sp>
    </p:spTree>
    <p:extLst>
      <p:ext uri="{BB962C8B-B14F-4D97-AF65-F5344CB8AC3E}">
        <p14:creationId xmlns:p14="http://schemas.microsoft.com/office/powerpoint/2010/main" val="836052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Confused? </a:t>
            </a:r>
            <a:r>
              <a:rPr lang="en-US" sz="4000" b="1" dirty="0" smtClean="0"/>
              <a:t>You’re not alone.</a:t>
            </a:r>
            <a:endParaRPr lang="en-US" sz="4000" b="1" dirty="0">
              <a:solidFill>
                <a:srgbClr val="FFFFFF"/>
              </a:solidFill>
            </a:endParaRPr>
          </a:p>
        </p:txBody>
      </p:sp>
      <p:sp>
        <p:nvSpPr>
          <p:cNvPr id="3" name="Content Placeholder 2"/>
          <p:cNvSpPr>
            <a:spLocks noGrp="1"/>
          </p:cNvSpPr>
          <p:nvPr>
            <p:ph idx="1"/>
          </p:nvPr>
        </p:nvSpPr>
        <p:spPr>
          <a:xfrm>
            <a:off x="457199" y="1091198"/>
            <a:ext cx="8509049" cy="5160829"/>
          </a:xfrm>
        </p:spPr>
        <p:txBody>
          <a:bodyPr>
            <a:noAutofit/>
          </a:bodyPr>
          <a:lstStyle/>
          <a:p>
            <a:r>
              <a:rPr lang="en-US" sz="2400" dirty="0" smtClean="0"/>
              <a:t>“…Don’t </a:t>
            </a:r>
            <a:r>
              <a:rPr lang="en-US" sz="2400" dirty="0"/>
              <a:t>see this as the only road map for the entire UX design industry, but a postulation as to why it’s so darned complicated to nail good UX. </a:t>
            </a:r>
            <a:r>
              <a:rPr lang="en-US" sz="2400" b="1" dirty="0">
                <a:solidFill>
                  <a:srgbClr val="2AFAFF"/>
                </a:solidFill>
              </a:rPr>
              <a:t>To think anyone could be an expert in each of these circles is </a:t>
            </a:r>
            <a:r>
              <a:rPr lang="en-US" sz="2400" b="1" u="sng" dirty="0">
                <a:solidFill>
                  <a:srgbClr val="2AFAFF"/>
                </a:solidFill>
              </a:rPr>
              <a:t>sheer absurdity</a:t>
            </a:r>
            <a:r>
              <a:rPr lang="en-US" sz="2400" dirty="0"/>
              <a:t>. Scratch that: To think any designer could be an expert in each of these circles is sheer absurdity, but to recognize that every end user is an expert in each of these circles is highly important. As humans and end users, we might not know what makes an experience right, but we certainly know when it’s wrong</a:t>
            </a:r>
            <a:r>
              <a:rPr lang="en-US" sz="2400" dirty="0" smtClean="0"/>
              <a:t>.”</a:t>
            </a:r>
            <a:endParaRPr lang="en-US" sz="2400" dirty="0"/>
          </a:p>
          <a:p>
            <a:pPr algn="r"/>
            <a:r>
              <a:rPr lang="en-US" sz="1000" dirty="0">
                <a:solidFill>
                  <a:srgbClr val="7F7F7F"/>
                </a:solidFill>
              </a:rPr>
              <a:t>http://</a:t>
            </a:r>
            <a:r>
              <a:rPr lang="en-US" sz="1000" dirty="0" err="1">
                <a:solidFill>
                  <a:srgbClr val="7F7F7F"/>
                </a:solidFill>
              </a:rPr>
              <a:t>www.fastcodesign.com</a:t>
            </a:r>
            <a:r>
              <a:rPr lang="en-US" sz="1000" dirty="0">
                <a:solidFill>
                  <a:srgbClr val="7F7F7F"/>
                </a:solidFill>
              </a:rPr>
              <a:t>/1671735/</a:t>
            </a:r>
            <a:r>
              <a:rPr lang="en-US" sz="1000" dirty="0" err="1">
                <a:solidFill>
                  <a:srgbClr val="7F7F7F"/>
                </a:solidFill>
              </a:rPr>
              <a:t>infographic</a:t>
            </a:r>
            <a:r>
              <a:rPr lang="en-US" sz="1000" dirty="0">
                <a:solidFill>
                  <a:srgbClr val="7F7F7F"/>
                </a:solidFill>
              </a:rPr>
              <a:t>-the-intricate-anatomy-of-</a:t>
            </a:r>
            <a:r>
              <a:rPr lang="en-US" sz="1000" dirty="0" err="1">
                <a:solidFill>
                  <a:srgbClr val="7F7F7F"/>
                </a:solidFill>
              </a:rPr>
              <a:t>ux</a:t>
            </a:r>
            <a:r>
              <a:rPr lang="en-US" sz="1000" dirty="0">
                <a:solidFill>
                  <a:srgbClr val="7F7F7F"/>
                </a:solidFill>
              </a:rPr>
              <a:t>-</a:t>
            </a:r>
            <a:r>
              <a:rPr lang="en-US" sz="1000" dirty="0" smtClean="0">
                <a:solidFill>
                  <a:srgbClr val="7F7F7F"/>
                </a:solidFill>
              </a:rPr>
              <a:t>design</a:t>
            </a:r>
          </a:p>
        </p:txBody>
      </p:sp>
    </p:spTree>
    <p:extLst>
      <p:ext uri="{BB962C8B-B14F-4D97-AF65-F5344CB8AC3E}">
        <p14:creationId xmlns:p14="http://schemas.microsoft.com/office/powerpoint/2010/main" val="24415631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Confused? </a:t>
            </a:r>
            <a:r>
              <a:rPr lang="en-US" sz="4000" b="1" dirty="0" smtClean="0"/>
              <a:t>You’re not alone.</a:t>
            </a:r>
            <a:endParaRPr lang="en-US" sz="4000" b="1" dirty="0">
              <a:solidFill>
                <a:srgbClr val="FFFFFF"/>
              </a:solidFill>
            </a:endParaRPr>
          </a:p>
        </p:txBody>
      </p:sp>
      <p:sp>
        <p:nvSpPr>
          <p:cNvPr id="3" name="Content Placeholder 2"/>
          <p:cNvSpPr>
            <a:spLocks noGrp="1"/>
          </p:cNvSpPr>
          <p:nvPr>
            <p:ph idx="1"/>
          </p:nvPr>
        </p:nvSpPr>
        <p:spPr>
          <a:xfrm>
            <a:off x="457199" y="1091198"/>
            <a:ext cx="8509049" cy="5160829"/>
          </a:xfrm>
        </p:spPr>
        <p:txBody>
          <a:bodyPr>
            <a:noAutofit/>
          </a:bodyPr>
          <a:lstStyle/>
          <a:p>
            <a:r>
              <a:rPr lang="en-US" sz="2400" dirty="0" smtClean="0"/>
              <a:t>“…Don’t </a:t>
            </a:r>
            <a:r>
              <a:rPr lang="en-US" sz="2400" dirty="0"/>
              <a:t>see this as the only road map for the entire UX design industry, but a postulation as to why it’s so darned complicated to nail good UX. To think anyone could be an expert in each of these circles is sheer absurdity. Scratch that: To think any designer could be an expert in each of these circles is sheer absurdity, but to </a:t>
            </a:r>
            <a:r>
              <a:rPr lang="en-US" sz="2400" b="1" dirty="0">
                <a:solidFill>
                  <a:srgbClr val="2AFAFF"/>
                </a:solidFill>
              </a:rPr>
              <a:t>recognize that every end user is an expert in each of these circles </a:t>
            </a:r>
            <a:r>
              <a:rPr lang="en-US" sz="2400" dirty="0"/>
              <a:t>is highly important. As humans and end users, we might not know what makes an experience right, but </a:t>
            </a:r>
            <a:r>
              <a:rPr lang="en-US" sz="2400" u="sng" dirty="0"/>
              <a:t>we certainly know when it’s wrong</a:t>
            </a:r>
            <a:r>
              <a:rPr lang="en-US" sz="2400" dirty="0" smtClean="0"/>
              <a:t>.”</a:t>
            </a:r>
            <a:endParaRPr lang="en-US" sz="2400" dirty="0"/>
          </a:p>
          <a:p>
            <a:pPr algn="r"/>
            <a:r>
              <a:rPr lang="en-US" sz="1000" dirty="0">
                <a:solidFill>
                  <a:srgbClr val="7F7F7F"/>
                </a:solidFill>
              </a:rPr>
              <a:t>http://</a:t>
            </a:r>
            <a:r>
              <a:rPr lang="en-US" sz="1000" dirty="0" err="1">
                <a:solidFill>
                  <a:srgbClr val="7F7F7F"/>
                </a:solidFill>
              </a:rPr>
              <a:t>www.fastcodesign.com</a:t>
            </a:r>
            <a:r>
              <a:rPr lang="en-US" sz="1000" dirty="0">
                <a:solidFill>
                  <a:srgbClr val="7F7F7F"/>
                </a:solidFill>
              </a:rPr>
              <a:t>/1671735/</a:t>
            </a:r>
            <a:r>
              <a:rPr lang="en-US" sz="1000" dirty="0" err="1">
                <a:solidFill>
                  <a:srgbClr val="7F7F7F"/>
                </a:solidFill>
              </a:rPr>
              <a:t>infographic</a:t>
            </a:r>
            <a:r>
              <a:rPr lang="en-US" sz="1000" dirty="0">
                <a:solidFill>
                  <a:srgbClr val="7F7F7F"/>
                </a:solidFill>
              </a:rPr>
              <a:t>-the-intricate-anatomy-of-</a:t>
            </a:r>
            <a:r>
              <a:rPr lang="en-US" sz="1000" dirty="0" err="1">
                <a:solidFill>
                  <a:srgbClr val="7F7F7F"/>
                </a:solidFill>
              </a:rPr>
              <a:t>ux</a:t>
            </a:r>
            <a:r>
              <a:rPr lang="en-US" sz="1000" dirty="0">
                <a:solidFill>
                  <a:srgbClr val="7F7F7F"/>
                </a:solidFill>
              </a:rPr>
              <a:t>-</a:t>
            </a:r>
            <a:r>
              <a:rPr lang="en-US" sz="1000" dirty="0" smtClean="0">
                <a:solidFill>
                  <a:srgbClr val="7F7F7F"/>
                </a:solidFill>
              </a:rPr>
              <a:t>design</a:t>
            </a:r>
          </a:p>
        </p:txBody>
      </p:sp>
    </p:spTree>
    <p:extLst>
      <p:ext uri="{BB962C8B-B14F-4D97-AF65-F5344CB8AC3E}">
        <p14:creationId xmlns:p14="http://schemas.microsoft.com/office/powerpoint/2010/main" val="21061110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2727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Tree>
    <p:extLst>
      <p:ext uri="{BB962C8B-B14F-4D97-AF65-F5344CB8AC3E}">
        <p14:creationId xmlns:p14="http://schemas.microsoft.com/office/powerpoint/2010/main" val="34060330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
        <p:nvSpPr>
          <p:cNvPr id="2" name="Left Arrow 1"/>
          <p:cNvSpPr/>
          <p:nvPr/>
        </p:nvSpPr>
        <p:spPr>
          <a:xfrm>
            <a:off x="3402202" y="5043261"/>
            <a:ext cx="1010464" cy="491347"/>
          </a:xfrm>
          <a:prstGeom prst="lef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6174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
        <p:nvSpPr>
          <p:cNvPr id="2" name="Left Arrow 1"/>
          <p:cNvSpPr/>
          <p:nvPr/>
        </p:nvSpPr>
        <p:spPr>
          <a:xfrm rot="16200000">
            <a:off x="3402202" y="5043261"/>
            <a:ext cx="1010464" cy="491347"/>
          </a:xfrm>
          <a:prstGeom prst="lef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3656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
        <p:nvSpPr>
          <p:cNvPr id="2" name="Left Arrow 1"/>
          <p:cNvSpPr/>
          <p:nvPr/>
        </p:nvSpPr>
        <p:spPr>
          <a:xfrm>
            <a:off x="3596878" y="5951789"/>
            <a:ext cx="1010464" cy="491347"/>
          </a:xfrm>
          <a:prstGeom prst="lef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0906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199" y="6515746"/>
            <a:ext cx="8111039" cy="246221"/>
          </a:xfrm>
          <a:prstGeom prst="rect">
            <a:avLst/>
          </a:prstGeom>
          <a:noFill/>
        </p:spPr>
        <p:txBody>
          <a:bodyPr wrap="square" rtlCol="0" anchor="b">
            <a:spAutoFit/>
          </a:bodyPr>
          <a:lstStyle/>
          <a:p>
            <a:pPr algn="r"/>
            <a:r>
              <a:rPr lang="en-US" sz="1000" dirty="0" err="1" smtClean="0">
                <a:solidFill>
                  <a:schemeClr val="bg1">
                    <a:lumMod val="50000"/>
                  </a:schemeClr>
                </a:solidFill>
              </a:rPr>
              <a:t>uxisnotui.com</a:t>
            </a:r>
            <a:endParaRPr lang="en-US" sz="1000" dirty="0">
              <a:solidFill>
                <a:schemeClr val="bg1">
                  <a:lumMod val="50000"/>
                </a:schemeClr>
              </a:solidFill>
            </a:endParaRPr>
          </a:p>
        </p:txBody>
      </p:sp>
      <p:pic>
        <p:nvPicPr>
          <p:cNvPr id="3" name="Picture 2" descr="with-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0"/>
            <a:ext cx="5811864" cy="6858000"/>
          </a:xfrm>
          <a:prstGeom prst="rect">
            <a:avLst/>
          </a:prstGeom>
        </p:spPr>
      </p:pic>
      <p:sp>
        <p:nvSpPr>
          <p:cNvPr id="4" name="Oval 3"/>
          <p:cNvSpPr/>
          <p:nvPr/>
        </p:nvSpPr>
        <p:spPr>
          <a:xfrm>
            <a:off x="1234256" y="1287972"/>
            <a:ext cx="3595440" cy="1144863"/>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250953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Terminology and Abbreviations:</a:t>
            </a:r>
            <a:endParaRPr lang="en-US" sz="4000" dirty="0">
              <a:solidFill>
                <a:srgbClr val="FFFFFF"/>
              </a:solidFill>
            </a:endParaRPr>
          </a:p>
        </p:txBody>
      </p:sp>
      <p:sp>
        <p:nvSpPr>
          <p:cNvPr id="3" name="Content Placeholder 2"/>
          <p:cNvSpPr>
            <a:spLocks noGrp="1"/>
          </p:cNvSpPr>
          <p:nvPr>
            <p:ph idx="1"/>
          </p:nvPr>
        </p:nvSpPr>
        <p:spPr>
          <a:xfrm>
            <a:off x="457199" y="1091198"/>
            <a:ext cx="8509049" cy="5160829"/>
          </a:xfrm>
        </p:spPr>
        <p:txBody>
          <a:bodyPr>
            <a:noAutofit/>
          </a:bodyPr>
          <a:lstStyle/>
          <a:p>
            <a:r>
              <a:rPr lang="en-US" sz="3000" dirty="0" smtClean="0"/>
              <a:t>HCI:</a:t>
            </a:r>
          </a:p>
          <a:p>
            <a:r>
              <a:rPr lang="en-US" sz="3000" dirty="0" smtClean="0"/>
              <a:t>Human-computer interaction</a:t>
            </a:r>
          </a:p>
          <a:p>
            <a:endParaRPr lang="en-US" sz="3000" dirty="0"/>
          </a:p>
          <a:p>
            <a:r>
              <a:rPr lang="en-US" sz="3000" dirty="0" smtClean="0"/>
              <a:t>ICT:</a:t>
            </a:r>
          </a:p>
          <a:p>
            <a:r>
              <a:rPr lang="en-US" sz="3000" dirty="0" smtClean="0"/>
              <a:t>Information communication technologies</a:t>
            </a:r>
          </a:p>
          <a:p>
            <a:endParaRPr lang="en-US" sz="3000" dirty="0"/>
          </a:p>
          <a:p>
            <a:r>
              <a:rPr lang="en-US" sz="3000" dirty="0" smtClean="0"/>
              <a:t>ICT4D:</a:t>
            </a:r>
          </a:p>
          <a:p>
            <a:r>
              <a:rPr lang="en-US" sz="3000" dirty="0" smtClean="0"/>
              <a:t>Information communication technologies for (socioeconomic) development</a:t>
            </a:r>
          </a:p>
        </p:txBody>
      </p:sp>
    </p:spTree>
    <p:extLst>
      <p:ext uri="{BB962C8B-B14F-4D97-AF65-F5344CB8AC3E}">
        <p14:creationId xmlns:p14="http://schemas.microsoft.com/office/powerpoint/2010/main" val="4135949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787" y="1957522"/>
            <a:ext cx="7475236" cy="718171"/>
          </a:xfrm>
        </p:spPr>
        <p:txBody>
          <a:bodyPr>
            <a:normAutofit/>
          </a:bodyPr>
          <a:lstStyle/>
          <a:p>
            <a:pPr algn="l"/>
            <a:r>
              <a:rPr lang="en-US" sz="4000" dirty="0" smtClean="0"/>
              <a:t>… So what really matters?</a:t>
            </a:r>
            <a:endParaRPr lang="en-US" sz="4000" dirty="0">
              <a:solidFill>
                <a:srgbClr val="FFFFFF"/>
              </a:solidFill>
            </a:endParaRPr>
          </a:p>
        </p:txBody>
      </p:sp>
      <p:sp>
        <p:nvSpPr>
          <p:cNvPr id="3" name="Content Placeholder 2"/>
          <p:cNvSpPr>
            <a:spLocks noGrp="1"/>
          </p:cNvSpPr>
          <p:nvPr>
            <p:ph idx="1"/>
          </p:nvPr>
        </p:nvSpPr>
        <p:spPr>
          <a:xfrm>
            <a:off x="4284839" y="2774081"/>
            <a:ext cx="3332044" cy="808496"/>
          </a:xfrm>
        </p:spPr>
        <p:txBody>
          <a:bodyPr>
            <a:noAutofit/>
          </a:bodyPr>
          <a:lstStyle/>
          <a:p>
            <a:r>
              <a:rPr lang="en-US" sz="3000" b="1" dirty="0" smtClean="0">
                <a:solidFill>
                  <a:srgbClr val="2AFAFF"/>
                </a:solidFill>
              </a:rPr>
              <a:t>The user.</a:t>
            </a:r>
            <a:endParaRPr lang="en-US" sz="3000" dirty="0" smtClean="0"/>
          </a:p>
        </p:txBody>
      </p:sp>
    </p:spTree>
    <p:extLst>
      <p:ext uri="{BB962C8B-B14F-4D97-AF65-F5344CB8AC3E}">
        <p14:creationId xmlns:p14="http://schemas.microsoft.com/office/powerpoint/2010/main" val="4049251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97713" cy="1143000"/>
          </a:xfrm>
        </p:spPr>
        <p:txBody>
          <a:bodyPr>
            <a:normAutofit/>
          </a:bodyPr>
          <a:lstStyle/>
          <a:p>
            <a:pPr algn="l"/>
            <a:r>
              <a:rPr lang="en-US" dirty="0" smtClean="0">
                <a:solidFill>
                  <a:srgbClr val="FFFFFF"/>
                </a:solidFill>
              </a:rPr>
              <a:t>Quick Introduction – Official Stuff</a:t>
            </a:r>
            <a:endParaRPr lang="en-US" dirty="0">
              <a:solidFill>
                <a:srgbClr val="FFFFFF"/>
              </a:solidFill>
            </a:endParaRPr>
          </a:p>
        </p:txBody>
      </p:sp>
      <p:sp>
        <p:nvSpPr>
          <p:cNvPr id="3" name="Content Placeholder 2"/>
          <p:cNvSpPr>
            <a:spLocks noGrp="1"/>
          </p:cNvSpPr>
          <p:nvPr>
            <p:ph idx="1"/>
          </p:nvPr>
        </p:nvSpPr>
        <p:spPr>
          <a:xfrm>
            <a:off x="457200" y="1600200"/>
            <a:ext cx="8524616" cy="5151590"/>
          </a:xfrm>
        </p:spPr>
        <p:txBody>
          <a:bodyPr>
            <a:normAutofit fontScale="92500" lnSpcReduction="10000"/>
          </a:bodyPr>
          <a:lstStyle/>
          <a:p>
            <a:pPr marL="0" indent="0">
              <a:buNone/>
            </a:pPr>
            <a:r>
              <a:rPr lang="en-US" b="1" dirty="0" smtClean="0">
                <a:solidFill>
                  <a:srgbClr val="2AFAFF"/>
                </a:solidFill>
              </a:rPr>
              <a:t>Samantha Merritt</a:t>
            </a:r>
          </a:p>
          <a:p>
            <a:pPr marL="0" indent="0">
              <a:buNone/>
            </a:pPr>
            <a:r>
              <a:rPr lang="en-US" dirty="0" smtClean="0">
                <a:solidFill>
                  <a:srgbClr val="2AFAFF"/>
                </a:solidFill>
              </a:rPr>
              <a:t>Doctoral Candidate, Informatics </a:t>
            </a:r>
            <a:r>
              <a:rPr lang="en-US" dirty="0" smtClean="0"/>
              <a:t/>
            </a:r>
            <a:br>
              <a:rPr lang="en-US" dirty="0" smtClean="0"/>
            </a:br>
            <a:r>
              <a:rPr lang="en-US" dirty="0" smtClean="0"/>
              <a:t>(Human-Computer Interaction specialization)</a:t>
            </a:r>
          </a:p>
          <a:p>
            <a:r>
              <a:rPr lang="en-US" dirty="0" smtClean="0">
                <a:solidFill>
                  <a:srgbClr val="2AFAFF"/>
                </a:solidFill>
              </a:rPr>
              <a:t>Indiana University</a:t>
            </a:r>
            <a:r>
              <a:rPr lang="en-US" dirty="0" smtClean="0"/>
              <a:t>, </a:t>
            </a:r>
            <a:r>
              <a:rPr lang="en-US" dirty="0"/>
              <a:t>Bloomington, Indiana, </a:t>
            </a:r>
            <a:r>
              <a:rPr lang="en-US" dirty="0" smtClean="0"/>
              <a:t>US</a:t>
            </a:r>
          </a:p>
          <a:p>
            <a:pPr marL="0" indent="0">
              <a:buNone/>
            </a:pPr>
            <a:r>
              <a:rPr lang="en-US" dirty="0" smtClean="0"/>
              <a:t>School of Informatics and Computing </a:t>
            </a:r>
          </a:p>
          <a:p>
            <a:pPr marL="0" indent="0">
              <a:buNone/>
            </a:pPr>
            <a:r>
              <a:rPr lang="en-US" dirty="0" smtClean="0"/>
              <a:t>PhD Minor: Cultural Anthropology</a:t>
            </a:r>
          </a:p>
          <a:p>
            <a:pPr marL="0" indent="0">
              <a:buNone/>
            </a:pPr>
            <a:r>
              <a:rPr lang="en-US" dirty="0" smtClean="0">
                <a:solidFill>
                  <a:srgbClr val="FFFFFF"/>
                </a:solidFill>
              </a:rPr>
              <a:t>Research Committee:</a:t>
            </a:r>
          </a:p>
          <a:p>
            <a:pPr marL="0" indent="0">
              <a:buNone/>
            </a:pPr>
            <a:r>
              <a:rPr lang="en-US" sz="2000" dirty="0" smtClean="0"/>
              <a:t>	Erik Stolterman (Committee Chair, Informatics, HCI, Indiana University)</a:t>
            </a:r>
          </a:p>
          <a:p>
            <a:r>
              <a:rPr lang="en-US" sz="2000" dirty="0" smtClean="0"/>
              <a:t>	Eden Medina (Social Informatics, Indiana University)</a:t>
            </a:r>
          </a:p>
          <a:p>
            <a:r>
              <a:rPr lang="en-US" sz="2000" dirty="0" smtClean="0"/>
              <a:t>	David </a:t>
            </a:r>
            <a:r>
              <a:rPr lang="en-US" sz="2000" dirty="0" err="1" smtClean="0"/>
              <a:t>Hakken</a:t>
            </a:r>
            <a:r>
              <a:rPr lang="en-US" sz="2000" dirty="0" smtClean="0"/>
              <a:t> (Social Informatics, Indiana University)</a:t>
            </a:r>
          </a:p>
          <a:p>
            <a:r>
              <a:rPr lang="en-US" sz="2000" dirty="0" smtClean="0"/>
              <a:t>	Richard </a:t>
            </a:r>
            <a:r>
              <a:rPr lang="en-US" sz="2000" dirty="0" err="1"/>
              <a:t>Wilk</a:t>
            </a:r>
            <a:r>
              <a:rPr lang="en-US" sz="2000" dirty="0"/>
              <a:t> </a:t>
            </a:r>
            <a:r>
              <a:rPr lang="en-US" sz="2000" dirty="0" smtClean="0"/>
              <a:t>(Cultural Anthropology, Indiana University)</a:t>
            </a:r>
          </a:p>
          <a:p>
            <a:r>
              <a:rPr lang="en-US" sz="2000" dirty="0" smtClean="0"/>
              <a:t>	Janet Vertesi (Sociology, Princeton University)</a:t>
            </a:r>
          </a:p>
        </p:txBody>
      </p:sp>
    </p:spTree>
    <p:extLst>
      <p:ext uri="{BB962C8B-B14F-4D97-AF65-F5344CB8AC3E}">
        <p14:creationId xmlns:p14="http://schemas.microsoft.com/office/powerpoint/2010/main" val="3632332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d_books_by_bionicteach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 y="-74166"/>
            <a:ext cx="10568598" cy="7045732"/>
          </a:xfrm>
          <a:prstGeom prst="rect">
            <a:avLst/>
          </a:prstGeom>
        </p:spPr>
      </p:pic>
      <p:sp>
        <p:nvSpPr>
          <p:cNvPr id="2" name="Title 1"/>
          <p:cNvSpPr>
            <a:spLocks noGrp="1"/>
          </p:cNvSpPr>
          <p:nvPr>
            <p:ph type="title"/>
          </p:nvPr>
        </p:nvSpPr>
        <p:spPr>
          <a:xfrm>
            <a:off x="457200" y="2394426"/>
            <a:ext cx="5785629" cy="718171"/>
          </a:xfrm>
        </p:spPr>
        <p:txBody>
          <a:bodyPr>
            <a:normAutofit/>
          </a:bodyPr>
          <a:lstStyle/>
          <a:p>
            <a:pPr algn="l"/>
            <a:r>
              <a:rPr lang="en-US" sz="4000" dirty="0" smtClean="0">
                <a:solidFill>
                  <a:srgbClr val="FFFFFF"/>
                </a:solidFill>
              </a:rPr>
              <a:t>Why bother with history?</a:t>
            </a:r>
            <a:endParaRPr lang="en-US" sz="4000" dirty="0">
              <a:solidFill>
                <a:srgbClr val="FFFFFF"/>
              </a:solidFill>
            </a:endParaRPr>
          </a:p>
        </p:txBody>
      </p:sp>
    </p:spTree>
    <p:extLst>
      <p:ext uri="{BB962C8B-B14F-4D97-AF65-F5344CB8AC3E}">
        <p14:creationId xmlns:p14="http://schemas.microsoft.com/office/powerpoint/2010/main" val="823193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Before HCI</a:t>
            </a:r>
            <a:endParaRPr lang="en-US" sz="4000" dirty="0">
              <a:solidFill>
                <a:srgbClr val="FFFFFF"/>
              </a:solidFill>
            </a:endParaRPr>
          </a:p>
        </p:txBody>
      </p:sp>
      <p:sp>
        <p:nvSpPr>
          <p:cNvPr id="4" name="TextBox 3"/>
          <p:cNvSpPr txBox="1"/>
          <p:nvPr/>
        </p:nvSpPr>
        <p:spPr>
          <a:xfrm>
            <a:off x="457199" y="6515746"/>
            <a:ext cx="8509049" cy="276999"/>
          </a:xfrm>
          <a:prstGeom prst="rect">
            <a:avLst/>
          </a:prstGeom>
          <a:noFill/>
        </p:spPr>
        <p:txBody>
          <a:bodyPr wrap="square" rtlCol="0">
            <a:spAutoFit/>
          </a:bodyPr>
          <a:lstStyle/>
          <a:p>
            <a:r>
              <a:rPr lang="en-US" sz="1200" dirty="0" smtClean="0">
                <a:solidFill>
                  <a:schemeClr val="bg1">
                    <a:lumMod val="75000"/>
                  </a:schemeClr>
                </a:solidFill>
              </a:rPr>
              <a:t>Part 1: History in Three Waves</a:t>
            </a:r>
            <a:endParaRPr lang="en-US" sz="1200" dirty="0">
              <a:solidFill>
                <a:schemeClr val="bg1">
                  <a:lumMod val="75000"/>
                </a:schemeClr>
              </a:solidFill>
            </a:endParaRPr>
          </a:p>
        </p:txBody>
      </p:sp>
      <p:pic>
        <p:nvPicPr>
          <p:cNvPr id="6" name="Picture 5" descr="imag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92811"/>
            <a:ext cx="8369085" cy="6858000"/>
          </a:xfrm>
          <a:prstGeom prst="rect">
            <a:avLst/>
          </a:prstGeom>
        </p:spPr>
      </p:pic>
    </p:spTree>
    <p:extLst>
      <p:ext uri="{BB962C8B-B14F-4D97-AF65-F5344CB8AC3E}">
        <p14:creationId xmlns:p14="http://schemas.microsoft.com/office/powerpoint/2010/main" val="39850478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r>
              <a:rPr lang="en-US" sz="2800" dirty="0" smtClean="0"/>
              <a:t>“…a </a:t>
            </a:r>
            <a:r>
              <a:rPr lang="en-US" sz="2800" dirty="0"/>
              <a:t>paradigm refers to a particular approach that has been adopted by the community of researchers and designers for carrying out their work, in terms of shared assumptions, concepts, values, and </a:t>
            </a:r>
            <a:r>
              <a:rPr lang="en-US" sz="2800" dirty="0" smtClean="0"/>
              <a:t>practices …a </a:t>
            </a:r>
            <a:r>
              <a:rPr lang="en-US" sz="2800" dirty="0"/>
              <a:t>set of practices that a community has agreed </a:t>
            </a:r>
            <a:r>
              <a:rPr lang="en-US" sz="2800" dirty="0" smtClean="0"/>
              <a:t>upon…”</a:t>
            </a:r>
            <a:endParaRPr lang="en-US" sz="2800" dirty="0"/>
          </a:p>
          <a:p>
            <a:endParaRPr lang="en-US" sz="2800" dirty="0" smtClean="0"/>
          </a:p>
          <a:p>
            <a:pPr algn="r"/>
            <a:endParaRPr lang="en-US" sz="2800" dirty="0">
              <a:solidFill>
                <a:schemeClr val="bg1">
                  <a:lumMod val="65000"/>
                </a:schemeClr>
              </a:solidFill>
            </a:endParaRPr>
          </a:p>
          <a:p>
            <a:pPr algn="r"/>
            <a:endParaRPr lang="en-US" sz="2800" dirty="0" smtClean="0">
              <a:solidFill>
                <a:schemeClr val="bg1">
                  <a:lumMod val="65000"/>
                </a:schemeClr>
              </a:solidFill>
            </a:endParaRPr>
          </a:p>
          <a:p>
            <a:pPr algn="r"/>
            <a:endParaRPr lang="en-US" sz="28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218.</a:t>
            </a:r>
            <a:endParaRPr lang="en-US" sz="1000" dirty="0" smtClean="0">
              <a:solidFill>
                <a:schemeClr val="bg1">
                  <a:lumMod val="65000"/>
                </a:schemeClr>
              </a:solidFill>
            </a:endParaRPr>
          </a:p>
        </p:txBody>
      </p:sp>
    </p:spTree>
    <p:extLst>
      <p:ext uri="{BB962C8B-B14F-4D97-AF65-F5344CB8AC3E}">
        <p14:creationId xmlns:p14="http://schemas.microsoft.com/office/powerpoint/2010/main" val="1321976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r>
              <a:rPr lang="en-US" sz="2800" dirty="0" smtClean="0"/>
              <a:t>“…a </a:t>
            </a:r>
            <a:r>
              <a:rPr lang="en-US" sz="2800" dirty="0">
                <a:solidFill>
                  <a:srgbClr val="2AFAFF"/>
                </a:solidFill>
              </a:rPr>
              <a:t>paradigm</a:t>
            </a:r>
            <a:r>
              <a:rPr lang="en-US" sz="2800" dirty="0"/>
              <a:t> refers to a particular approach that has been adopted by the </a:t>
            </a:r>
            <a:r>
              <a:rPr lang="en-US" sz="2800" u="sng" dirty="0">
                <a:solidFill>
                  <a:srgbClr val="2AFAFF"/>
                </a:solidFill>
              </a:rPr>
              <a:t>community of researchers and designers</a:t>
            </a:r>
            <a:r>
              <a:rPr lang="en-US" sz="2800" dirty="0"/>
              <a:t> for carrying out their work, in terms of </a:t>
            </a:r>
            <a:r>
              <a:rPr lang="en-US" sz="2800" dirty="0">
                <a:solidFill>
                  <a:srgbClr val="2AFAFF"/>
                </a:solidFill>
              </a:rPr>
              <a:t>shared assumptions, concepts, values, and </a:t>
            </a:r>
            <a:r>
              <a:rPr lang="en-US" sz="2800" dirty="0" smtClean="0">
                <a:solidFill>
                  <a:srgbClr val="2AFAFF"/>
                </a:solidFill>
              </a:rPr>
              <a:t>practices </a:t>
            </a:r>
            <a:r>
              <a:rPr lang="en-US" sz="2800" dirty="0" smtClean="0"/>
              <a:t>…a </a:t>
            </a:r>
            <a:r>
              <a:rPr lang="en-US" sz="2800" dirty="0"/>
              <a:t>set of practices that a community has agreed upon, </a:t>
            </a:r>
            <a:r>
              <a:rPr lang="en-US" sz="2800" dirty="0" smtClean="0"/>
              <a:t>including:</a:t>
            </a:r>
            <a:endParaRPr lang="en-US" sz="2800" dirty="0"/>
          </a:p>
          <a:p>
            <a:pPr marL="640080" indent="-274320">
              <a:spcBef>
                <a:spcPts val="72"/>
              </a:spcBef>
              <a:buFont typeface="Arial"/>
              <a:buChar char="•"/>
            </a:pPr>
            <a:r>
              <a:rPr lang="en-US" sz="2800" dirty="0" smtClean="0"/>
              <a:t>The </a:t>
            </a:r>
            <a:r>
              <a:rPr lang="en-US" sz="2800" dirty="0"/>
              <a:t>questions to be </a:t>
            </a:r>
            <a:r>
              <a:rPr lang="en-US" sz="2800" u="sng" dirty="0"/>
              <a:t>asked</a:t>
            </a:r>
            <a:r>
              <a:rPr lang="en-US" sz="2800" dirty="0"/>
              <a:t> and how they should be </a:t>
            </a:r>
            <a:r>
              <a:rPr lang="en-US" sz="2800" u="sng" dirty="0"/>
              <a:t>framed</a:t>
            </a:r>
            <a:r>
              <a:rPr lang="en-US" sz="2800" dirty="0"/>
              <a:t>.</a:t>
            </a:r>
          </a:p>
          <a:p>
            <a:pPr marL="640080" indent="-274320">
              <a:spcBef>
                <a:spcPts val="72"/>
              </a:spcBef>
              <a:buFont typeface="Arial"/>
              <a:buChar char="•"/>
            </a:pPr>
            <a:r>
              <a:rPr lang="en-US" sz="2800" dirty="0" smtClean="0"/>
              <a:t>The </a:t>
            </a:r>
            <a:r>
              <a:rPr lang="en-US" sz="2800" dirty="0"/>
              <a:t>phenomena to be </a:t>
            </a:r>
            <a:r>
              <a:rPr lang="en-US" sz="2800" u="sng" dirty="0"/>
              <a:t>observed</a:t>
            </a:r>
            <a:r>
              <a:rPr lang="en-US" sz="2800" dirty="0"/>
              <a:t>.</a:t>
            </a:r>
          </a:p>
          <a:p>
            <a:pPr marL="640080" indent="-274320">
              <a:spcBef>
                <a:spcPts val="72"/>
              </a:spcBef>
              <a:buFont typeface="Arial"/>
              <a:buChar char="•"/>
            </a:pPr>
            <a:r>
              <a:rPr lang="en-US" sz="2800" dirty="0" smtClean="0"/>
              <a:t>The </a:t>
            </a:r>
            <a:r>
              <a:rPr lang="en-US" sz="2800" dirty="0"/>
              <a:t>way findings from experiments are to be </a:t>
            </a:r>
            <a:r>
              <a:rPr lang="en-US" sz="2800" u="sng" dirty="0"/>
              <a:t>analyzed and interpreted</a:t>
            </a:r>
            <a:r>
              <a:rPr lang="en-US" sz="2800" dirty="0"/>
              <a:t> (Kuhn, 1962).</a:t>
            </a:r>
            <a:r>
              <a:rPr lang="en-US" sz="2800" dirty="0" smtClean="0"/>
              <a:t>”</a:t>
            </a:r>
          </a:p>
          <a:p>
            <a:pPr algn="r"/>
            <a:r>
              <a:rPr lang="en-US" sz="1000" dirty="0" err="1">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218.</a:t>
            </a:r>
            <a:endParaRPr lang="en-US" sz="1000" dirty="0" smtClean="0">
              <a:solidFill>
                <a:schemeClr val="bg1">
                  <a:lumMod val="65000"/>
                </a:schemeClr>
              </a:solidFill>
            </a:endParaRPr>
          </a:p>
        </p:txBody>
      </p:sp>
    </p:spTree>
    <p:extLst>
      <p:ext uri="{BB962C8B-B14F-4D97-AF65-F5344CB8AC3E}">
        <p14:creationId xmlns:p14="http://schemas.microsoft.com/office/powerpoint/2010/main" val="2963585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a:t>
            </a:r>
            <a:r>
              <a:rPr lang="en-US" sz="1000" dirty="0" smtClean="0">
                <a:solidFill>
                  <a:schemeClr val="bg1">
                    <a:lumMod val="65000"/>
                  </a:schemeClr>
                </a:solidFill>
              </a:rPr>
              <a:t>220.</a:t>
            </a:r>
          </a:p>
        </p:txBody>
      </p:sp>
      <p:pic>
        <p:nvPicPr>
          <p:cNvPr id="5" name="Picture 4" descr="InterfaceParadigm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609" y="1091198"/>
            <a:ext cx="6732782" cy="4921624"/>
          </a:xfrm>
          <a:prstGeom prst="rect">
            <a:avLst/>
          </a:prstGeom>
        </p:spPr>
      </p:pic>
    </p:spTree>
    <p:extLst>
      <p:ext uri="{BB962C8B-B14F-4D97-AF65-F5344CB8AC3E}">
        <p14:creationId xmlns:p14="http://schemas.microsoft.com/office/powerpoint/2010/main" val="27140964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P1.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609" y="1091198"/>
            <a:ext cx="6732782" cy="4921624"/>
          </a:xfrm>
          <a:prstGeom prst="rect">
            <a:avLst/>
          </a:prstGeom>
        </p:spPr>
      </p:pic>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a:t>
            </a:r>
            <a:r>
              <a:rPr lang="en-US" sz="1000" dirty="0" smtClean="0">
                <a:solidFill>
                  <a:schemeClr val="bg1">
                    <a:lumMod val="65000"/>
                  </a:schemeClr>
                </a:solidFill>
              </a:rPr>
              <a:t>220.</a:t>
            </a:r>
          </a:p>
        </p:txBody>
      </p:sp>
      <p:pic>
        <p:nvPicPr>
          <p:cNvPr id="8" name="Picture 7" descr="macintosh.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746" y="1297898"/>
            <a:ext cx="3655978" cy="3093520"/>
          </a:xfrm>
          <a:prstGeom prst="rect">
            <a:avLst/>
          </a:prstGeom>
        </p:spPr>
      </p:pic>
    </p:spTree>
    <p:extLst>
      <p:ext uri="{BB962C8B-B14F-4D97-AF65-F5344CB8AC3E}">
        <p14:creationId xmlns:p14="http://schemas.microsoft.com/office/powerpoint/2010/main" val="14472106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P2.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610" y="1091199"/>
            <a:ext cx="6732782" cy="4921624"/>
          </a:xfrm>
          <a:prstGeom prst="rect">
            <a:avLst/>
          </a:prstGeom>
        </p:spPr>
      </p:pic>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a:t>
            </a:r>
            <a:r>
              <a:rPr lang="en-US" sz="1000" dirty="0" smtClean="0">
                <a:solidFill>
                  <a:schemeClr val="bg1">
                    <a:lumMod val="65000"/>
                  </a:schemeClr>
                </a:solidFill>
              </a:rPr>
              <a:t>220.</a:t>
            </a:r>
          </a:p>
        </p:txBody>
      </p:sp>
      <p:pic>
        <p:nvPicPr>
          <p:cNvPr id="7" name="Picture 6" descr="gps-navigation.ju.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827" y="2762668"/>
            <a:ext cx="3637437" cy="3077832"/>
          </a:xfrm>
          <a:prstGeom prst="rect">
            <a:avLst/>
          </a:prstGeom>
        </p:spPr>
      </p:pic>
    </p:spTree>
    <p:extLst>
      <p:ext uri="{BB962C8B-B14F-4D97-AF65-F5344CB8AC3E}">
        <p14:creationId xmlns:p14="http://schemas.microsoft.com/office/powerpoint/2010/main" val="1787045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P3.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609" y="1091198"/>
            <a:ext cx="6732781" cy="4921624"/>
          </a:xfrm>
          <a:prstGeom prst="rect">
            <a:avLst/>
          </a:prstGeom>
        </p:spPr>
      </p:pic>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a:t>
            </a:r>
            <a:r>
              <a:rPr lang="en-US" sz="1000" dirty="0" smtClean="0">
                <a:solidFill>
                  <a:schemeClr val="bg1">
                    <a:lumMod val="65000"/>
                  </a:schemeClr>
                </a:solidFill>
              </a:rPr>
              <a:t>220.</a:t>
            </a:r>
          </a:p>
        </p:txBody>
      </p:sp>
      <p:pic>
        <p:nvPicPr>
          <p:cNvPr id="7" name="Picture 6" descr="google-glass-wallpaper-hd.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935" y="2157795"/>
            <a:ext cx="3637437" cy="3077832"/>
          </a:xfrm>
          <a:prstGeom prst="rect">
            <a:avLst/>
          </a:prstGeom>
        </p:spPr>
      </p:pic>
    </p:spTree>
    <p:extLst>
      <p:ext uri="{BB962C8B-B14F-4D97-AF65-F5344CB8AC3E}">
        <p14:creationId xmlns:p14="http://schemas.microsoft.com/office/powerpoint/2010/main" val="73066644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Paradigms of Technology Design</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endParaRPr lang="en-US" sz="1000" dirty="0">
              <a:solidFill>
                <a:schemeClr val="bg1">
                  <a:lumMod val="65000"/>
                </a:schemeClr>
              </a:solidFill>
            </a:endParaRPr>
          </a:p>
          <a:p>
            <a:pPr algn="r"/>
            <a:endParaRPr lang="en-US" sz="1000" dirty="0" smtClean="0">
              <a:solidFill>
                <a:schemeClr val="bg1">
                  <a:lumMod val="65000"/>
                </a:schemeClr>
              </a:solidFill>
            </a:endParaRPr>
          </a:p>
          <a:p>
            <a:pPr algn="r"/>
            <a:r>
              <a:rPr lang="en-US" sz="1000" dirty="0" err="1" smtClean="0">
                <a:solidFill>
                  <a:schemeClr val="bg1">
                    <a:lumMod val="65000"/>
                  </a:schemeClr>
                </a:solidFill>
              </a:rPr>
              <a:t>Preece</a:t>
            </a:r>
            <a:r>
              <a:rPr lang="en-US" sz="1000" dirty="0">
                <a:solidFill>
                  <a:schemeClr val="bg1">
                    <a:lumMod val="65000"/>
                  </a:schemeClr>
                </a:solidFill>
              </a:rPr>
              <a:t>, J., Rogers, Y. and Sharp, H. </a:t>
            </a:r>
            <a:r>
              <a:rPr lang="en-US" sz="1000" i="1" dirty="0">
                <a:solidFill>
                  <a:schemeClr val="bg1">
                    <a:lumMod val="65000"/>
                  </a:schemeClr>
                </a:solidFill>
              </a:rPr>
              <a:t>Interaction Design: Beyond Human-Computer Interaction</a:t>
            </a:r>
            <a:r>
              <a:rPr lang="en-US" sz="1000" dirty="0">
                <a:solidFill>
                  <a:schemeClr val="bg1">
                    <a:lumMod val="65000"/>
                  </a:schemeClr>
                </a:solidFill>
              </a:rPr>
              <a:t>. 2nd ed. </a:t>
            </a:r>
            <a:endParaRPr lang="en-US" sz="1000" dirty="0" smtClean="0">
              <a:solidFill>
                <a:schemeClr val="bg1">
                  <a:lumMod val="65000"/>
                </a:schemeClr>
              </a:solidFill>
            </a:endParaRPr>
          </a:p>
          <a:p>
            <a:pPr algn="r"/>
            <a:r>
              <a:rPr lang="en-US" sz="1000" dirty="0" smtClean="0">
                <a:solidFill>
                  <a:schemeClr val="bg1">
                    <a:lumMod val="65000"/>
                  </a:schemeClr>
                </a:solidFill>
              </a:rPr>
              <a:t>West </a:t>
            </a:r>
            <a:r>
              <a:rPr lang="en-US" sz="1000" dirty="0">
                <a:solidFill>
                  <a:schemeClr val="bg1">
                    <a:lumMod val="65000"/>
                  </a:schemeClr>
                </a:solidFill>
              </a:rPr>
              <a:t>Sussex, England: John Wiley &amp; Sons Ltd, 2007. p. </a:t>
            </a:r>
            <a:r>
              <a:rPr lang="en-US" sz="1000" dirty="0" smtClean="0">
                <a:solidFill>
                  <a:schemeClr val="bg1">
                    <a:lumMod val="65000"/>
                  </a:schemeClr>
                </a:solidFill>
              </a:rPr>
              <a:t>220.</a:t>
            </a:r>
          </a:p>
        </p:txBody>
      </p:sp>
      <p:pic>
        <p:nvPicPr>
          <p:cNvPr id="5" name="Picture 4" descr="InterfaceParadigm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609" y="1091198"/>
            <a:ext cx="6732782" cy="4921624"/>
          </a:xfrm>
          <a:prstGeom prst="rect">
            <a:avLst/>
          </a:prstGeom>
        </p:spPr>
      </p:pic>
    </p:spTree>
    <p:extLst>
      <p:ext uri="{BB962C8B-B14F-4D97-AF65-F5344CB8AC3E}">
        <p14:creationId xmlns:p14="http://schemas.microsoft.com/office/powerpoint/2010/main" val="37091311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First Wave</a:t>
            </a:r>
            <a:endParaRPr lang="en-US" sz="4000" dirty="0">
              <a:solidFill>
                <a:srgbClr val="FFFFFF"/>
              </a:solidFill>
            </a:endParaRPr>
          </a:p>
        </p:txBody>
      </p:sp>
      <p:sp>
        <p:nvSpPr>
          <p:cNvPr id="3" name="Content Placeholder 2"/>
          <p:cNvSpPr>
            <a:spLocks noGrp="1"/>
          </p:cNvSpPr>
          <p:nvPr>
            <p:ph idx="1"/>
          </p:nvPr>
        </p:nvSpPr>
        <p:spPr>
          <a:xfrm>
            <a:off x="457200" y="1091199"/>
            <a:ext cx="3382434" cy="3235154"/>
          </a:xfrm>
        </p:spPr>
        <p:txBody>
          <a:bodyPr>
            <a:noAutofit/>
          </a:bodyPr>
          <a:lstStyle/>
          <a:p>
            <a:pPr>
              <a:spcBef>
                <a:spcPts val="0"/>
              </a:spcBef>
            </a:pPr>
            <a:r>
              <a:rPr lang="en-US" sz="2000" b="1" dirty="0" smtClean="0"/>
              <a:t>Characterizing Features:</a:t>
            </a:r>
          </a:p>
          <a:p>
            <a:pPr marL="164592" indent="-164592">
              <a:spcBef>
                <a:spcPts val="0"/>
              </a:spcBef>
              <a:buFont typeface="Arial"/>
              <a:buChar char="•"/>
            </a:pPr>
            <a:r>
              <a:rPr lang="en-US" sz="2000" dirty="0" smtClean="0"/>
              <a:t>Lab-based</a:t>
            </a:r>
          </a:p>
          <a:p>
            <a:pPr marL="164592" indent="-164592">
              <a:spcBef>
                <a:spcPts val="0"/>
              </a:spcBef>
              <a:buFont typeface="Arial"/>
              <a:buChar char="•"/>
            </a:pPr>
            <a:r>
              <a:rPr lang="en-US" sz="2000" dirty="0" smtClean="0"/>
              <a:t>Humans as computers or information processors</a:t>
            </a:r>
          </a:p>
          <a:p>
            <a:pPr marL="164592" indent="-164592">
              <a:spcBef>
                <a:spcPts val="0"/>
              </a:spcBef>
              <a:buFont typeface="Arial"/>
              <a:buChar char="•"/>
            </a:pPr>
            <a:r>
              <a:rPr lang="en-US" sz="2000" dirty="0" smtClean="0"/>
              <a:t>Task analysis and predictive models </a:t>
            </a:r>
          </a:p>
          <a:p>
            <a:pPr marL="164592" indent="-164592">
              <a:spcBef>
                <a:spcPts val="0"/>
              </a:spcBef>
              <a:buFont typeface="Arial"/>
              <a:buChar char="•"/>
            </a:pPr>
            <a:r>
              <a:rPr lang="en-US" sz="2000" dirty="0"/>
              <a:t>E</a:t>
            </a:r>
            <a:r>
              <a:rPr lang="en-US" sz="2000" dirty="0" smtClean="0"/>
              <a:t>rror-reduction and efficiency focused</a:t>
            </a:r>
          </a:p>
          <a:p>
            <a:pPr marL="164592" indent="-164592">
              <a:spcBef>
                <a:spcPts val="0"/>
              </a:spcBef>
              <a:buFont typeface="Arial"/>
              <a:buChar char="•"/>
            </a:pPr>
            <a:r>
              <a:rPr lang="en-US" sz="2000" dirty="0" smtClean="0"/>
              <a:t>Descriptive models of human behavior</a:t>
            </a:r>
          </a:p>
          <a:p>
            <a:pPr>
              <a:spcBef>
                <a:spcPts val="0"/>
              </a:spcBef>
            </a:pPr>
            <a:endParaRPr lang="en-US" sz="2000" dirty="0"/>
          </a:p>
          <a:p>
            <a:pPr marL="164592" indent="-164592">
              <a:spcBef>
                <a:spcPts val="0"/>
              </a:spcBef>
              <a:buFont typeface="Arial"/>
              <a:buChar char="•"/>
            </a:pPr>
            <a:endParaRPr lang="en-US" sz="2000" dirty="0" smtClean="0"/>
          </a:p>
          <a:p>
            <a:pPr marL="164592" indent="-164592">
              <a:spcBef>
                <a:spcPts val="0"/>
              </a:spcBef>
              <a:buFont typeface="Arial"/>
              <a:buChar char="•"/>
            </a:pPr>
            <a:endParaRPr lang="en-US" sz="2000" dirty="0" smtClean="0"/>
          </a:p>
          <a:p>
            <a:endParaRPr lang="en-US" sz="2000" dirty="0" smtClean="0"/>
          </a:p>
        </p:txBody>
      </p:sp>
      <p:pic>
        <p:nvPicPr>
          <p:cNvPr id="5" name="Picture 4" descr="MHP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634" y="117625"/>
            <a:ext cx="5219700" cy="6675120"/>
          </a:xfrm>
          <a:prstGeom prst="rect">
            <a:avLst/>
          </a:prstGeom>
        </p:spPr>
      </p:pic>
      <p:pic>
        <p:nvPicPr>
          <p:cNvPr id="7" name="Picture 6" descr="HIP.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4326352"/>
            <a:ext cx="3305277" cy="2189393"/>
          </a:xfrm>
          <a:prstGeom prst="rect">
            <a:avLst/>
          </a:prstGeom>
        </p:spPr>
      </p:pic>
    </p:spTree>
    <p:extLst>
      <p:ext uri="{BB962C8B-B14F-4D97-AF65-F5344CB8AC3E}">
        <p14:creationId xmlns:p14="http://schemas.microsoft.com/office/powerpoint/2010/main" val="3210549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solidFill>
                  <a:srgbClr val="FFFFFF"/>
                </a:solidFill>
              </a:rPr>
              <a:t>Agenda and Dissertation Research Topic: </a:t>
            </a:r>
            <a:br>
              <a:rPr lang="en-US" dirty="0" smtClean="0">
                <a:solidFill>
                  <a:srgbClr val="FFFFFF"/>
                </a:solidFill>
              </a:rPr>
            </a:br>
            <a:r>
              <a:rPr lang="en-US" dirty="0" smtClean="0">
                <a:solidFill>
                  <a:srgbClr val="FFFFFF"/>
                </a:solidFill>
              </a:rPr>
              <a:t>Technology Design and </a:t>
            </a:r>
            <a:r>
              <a:rPr lang="en-US" dirty="0" smtClean="0"/>
              <a:t>Culture</a:t>
            </a:r>
          </a:p>
          <a:p>
            <a:pPr marL="0" indent="0">
              <a:buNone/>
            </a:pPr>
            <a:endParaRPr lang="en-US" i="1" dirty="0"/>
          </a:p>
          <a:p>
            <a:r>
              <a:rPr lang="en-US" b="1" dirty="0">
                <a:solidFill>
                  <a:srgbClr val="2AFAFF"/>
                </a:solidFill>
              </a:rPr>
              <a:t>I aim to clarify the role of culture in technology design and research. </a:t>
            </a:r>
            <a:r>
              <a:rPr lang="en-US" dirty="0" smtClean="0"/>
              <a:t/>
            </a:r>
            <a:br>
              <a:rPr lang="en-US" dirty="0" smtClean="0"/>
            </a:br>
            <a:r>
              <a:rPr lang="en-US" dirty="0"/>
              <a:t>I am motivated by the challenges in </a:t>
            </a:r>
            <a:br>
              <a:rPr lang="en-US" dirty="0"/>
            </a:br>
            <a:r>
              <a:rPr lang="en-US" dirty="0"/>
              <a:t>“cross-cultural” technology projects </a:t>
            </a:r>
            <a:r>
              <a:rPr lang="en-US" dirty="0" smtClean="0"/>
              <a:t>and those in resource constrained contexts.</a:t>
            </a:r>
            <a:endParaRPr lang="en-US" dirty="0"/>
          </a:p>
        </p:txBody>
      </p:sp>
      <p:sp>
        <p:nvSpPr>
          <p:cNvPr id="5" name="Title 1"/>
          <p:cNvSpPr>
            <a:spLocks noGrp="1"/>
          </p:cNvSpPr>
          <p:nvPr>
            <p:ph type="title"/>
          </p:nvPr>
        </p:nvSpPr>
        <p:spPr>
          <a:xfrm>
            <a:off x="457199" y="274638"/>
            <a:ext cx="8597713" cy="1143000"/>
          </a:xfrm>
        </p:spPr>
        <p:txBody>
          <a:bodyPr>
            <a:normAutofit/>
          </a:bodyPr>
          <a:lstStyle/>
          <a:p>
            <a:pPr algn="l"/>
            <a:r>
              <a:rPr lang="en-US" dirty="0" smtClean="0">
                <a:solidFill>
                  <a:srgbClr val="FFFFFF"/>
                </a:solidFill>
              </a:rPr>
              <a:t>Quick Introduction – Official Stuff</a:t>
            </a:r>
            <a:endParaRPr lang="en-US" dirty="0">
              <a:solidFill>
                <a:srgbClr val="FFFFFF"/>
              </a:solidFill>
            </a:endParaRPr>
          </a:p>
        </p:txBody>
      </p:sp>
    </p:spTree>
    <p:extLst>
      <p:ext uri="{BB962C8B-B14F-4D97-AF65-F5344CB8AC3E}">
        <p14:creationId xmlns:p14="http://schemas.microsoft.com/office/powerpoint/2010/main" val="876700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OMSFamil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3" y="0"/>
            <a:ext cx="5792414" cy="6858000"/>
          </a:xfrm>
          <a:prstGeom prst="rect">
            <a:avLst/>
          </a:prstGeom>
        </p:spPr>
      </p:pic>
    </p:spTree>
    <p:extLst>
      <p:ext uri="{BB962C8B-B14F-4D97-AF65-F5344CB8AC3E}">
        <p14:creationId xmlns:p14="http://schemas.microsoft.com/office/powerpoint/2010/main" val="3418622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ouldLewi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91" y="0"/>
            <a:ext cx="7407218" cy="6858000"/>
          </a:xfrm>
          <a:prstGeom prst="rect">
            <a:avLst/>
          </a:prstGeom>
        </p:spPr>
      </p:pic>
    </p:spTree>
    <p:extLst>
      <p:ext uri="{BB962C8B-B14F-4D97-AF65-F5344CB8AC3E}">
        <p14:creationId xmlns:p14="http://schemas.microsoft.com/office/powerpoint/2010/main" val="32158032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ouldLewis.tiff"/>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868391" y="0"/>
            <a:ext cx="7407218" cy="6858000"/>
          </a:xfrm>
          <a:prstGeom prst="rect">
            <a:avLst/>
          </a:prstGeom>
        </p:spPr>
      </p:pic>
      <p:sp>
        <p:nvSpPr>
          <p:cNvPr id="2" name="TextBox 1"/>
          <p:cNvSpPr txBox="1"/>
          <p:nvPr/>
        </p:nvSpPr>
        <p:spPr>
          <a:xfrm>
            <a:off x="176136" y="2994435"/>
            <a:ext cx="8797522" cy="3970318"/>
          </a:xfrm>
          <a:prstGeom prst="rect">
            <a:avLst/>
          </a:prstGeom>
          <a:solidFill>
            <a:schemeClr val="bg1">
              <a:alpha val="86000"/>
            </a:schemeClr>
          </a:solidFill>
        </p:spPr>
        <p:txBody>
          <a:bodyPr wrap="square" numCol="2" spcCol="274320" rtlCol="0">
            <a:spAutoFit/>
          </a:bodyPr>
          <a:lstStyle/>
          <a:p>
            <a:r>
              <a:rPr lang="en-US" sz="1400" b="1" dirty="0"/>
              <a:t>Three Principles They Recommend:</a:t>
            </a:r>
          </a:p>
          <a:p>
            <a:r>
              <a:rPr lang="en-US" sz="1400" dirty="0"/>
              <a:t>1. Early Focus on Users and Actual Tasks</a:t>
            </a:r>
          </a:p>
          <a:p>
            <a:r>
              <a:rPr lang="en-US" sz="1400" dirty="0"/>
              <a:t>2. Empirical Measurement of Actual Users</a:t>
            </a:r>
          </a:p>
          <a:p>
            <a:r>
              <a:rPr lang="en-US" sz="1400" dirty="0"/>
              <a:t>3. Iterative Design Responding to </a:t>
            </a:r>
            <a:r>
              <a:rPr lang="en-US" sz="1400" dirty="0" smtClean="0"/>
              <a:t>Results</a:t>
            </a:r>
          </a:p>
          <a:p>
            <a:endParaRPr lang="en-US" sz="1400" dirty="0"/>
          </a:p>
          <a:p>
            <a:r>
              <a:rPr lang="en-US" sz="1400" dirty="0" smtClean="0"/>
              <a:t>“We </a:t>
            </a:r>
            <a:r>
              <a:rPr lang="en-US" sz="1400" dirty="0"/>
              <a:t>recommend understanding potential users, versus “identifying,” “describing,” “stereotyping,” and “ascertaining” them, as respondents suggested</a:t>
            </a:r>
            <a:r>
              <a:rPr lang="en-US" sz="1400" dirty="0" smtClean="0"/>
              <a:t>.”</a:t>
            </a:r>
            <a:endParaRPr lang="en-US" sz="1400" dirty="0"/>
          </a:p>
          <a:p>
            <a:endParaRPr lang="en-US" sz="1400" dirty="0"/>
          </a:p>
          <a:p>
            <a:r>
              <a:rPr lang="en-US" sz="1400" dirty="0" smtClean="0"/>
              <a:t>“We </a:t>
            </a:r>
            <a:r>
              <a:rPr lang="en-US" sz="1400" dirty="0"/>
              <a:t>recommend bringing the design team into direct contact with potential users, as opposed to hearing or reading about them through human intermediaries, or through an “examination of user profiles.”</a:t>
            </a:r>
          </a:p>
          <a:p>
            <a:endParaRPr lang="en-US" sz="1400" dirty="0"/>
          </a:p>
          <a:p>
            <a:endParaRPr lang="en-US" sz="1400" dirty="0" smtClean="0"/>
          </a:p>
          <a:p>
            <a:endParaRPr lang="en-US" sz="1400" dirty="0"/>
          </a:p>
          <a:p>
            <a:endParaRPr lang="en-US" sz="1400" dirty="0" smtClean="0"/>
          </a:p>
          <a:p>
            <a:r>
              <a:rPr lang="en-US" sz="1400" dirty="0" smtClean="0"/>
              <a:t>“These </a:t>
            </a:r>
            <a:r>
              <a:rPr lang="en-US" sz="1400" dirty="0"/>
              <a:t>interviews should be </a:t>
            </a:r>
            <a:r>
              <a:rPr lang="en-US" sz="1400" dirty="0" smtClean="0"/>
              <a:t>conducted </a:t>
            </a:r>
            <a:r>
              <a:rPr lang="en-US" sz="1400" dirty="0"/>
              <a:t>prior to system design, instead of first designing the system and then subsequently “presenting,” “reviewing,” and “verifying” the design with users, or “getting users to agree” to, or to “sign off” on the design</a:t>
            </a:r>
            <a:r>
              <a:rPr lang="en-US" sz="1400" dirty="0" smtClean="0"/>
              <a:t>.”</a:t>
            </a:r>
          </a:p>
          <a:p>
            <a:endParaRPr lang="en-US" sz="1400" b="1" dirty="0"/>
          </a:p>
          <a:p>
            <a:r>
              <a:rPr lang="en-US" sz="1400" b="1" dirty="0" smtClean="0"/>
              <a:t>Problematic </a:t>
            </a:r>
            <a:r>
              <a:rPr lang="en-US" sz="1400" b="1" dirty="0"/>
              <a:t>Beliefs:</a:t>
            </a:r>
          </a:p>
          <a:p>
            <a:r>
              <a:rPr lang="en-US" sz="1400" dirty="0"/>
              <a:t>Belief ...</a:t>
            </a:r>
          </a:p>
          <a:p>
            <a:r>
              <a:rPr lang="en-US" sz="1400" dirty="0"/>
              <a:t>In the Power of Reason (alone)</a:t>
            </a:r>
          </a:p>
          <a:p>
            <a:r>
              <a:rPr lang="en-US" sz="1400" dirty="0" smtClean="0"/>
              <a:t>Good </a:t>
            </a:r>
            <a:r>
              <a:rPr lang="en-US" sz="1400" dirty="0"/>
              <a:t>Design Guidelines Should be Sufficient</a:t>
            </a:r>
          </a:p>
          <a:p>
            <a:r>
              <a:rPr lang="en-US" sz="1400" dirty="0" smtClean="0"/>
              <a:t>Good </a:t>
            </a:r>
            <a:r>
              <a:rPr lang="en-US" sz="1400" dirty="0"/>
              <a:t>Design Means Getting It Right the First Time</a:t>
            </a:r>
          </a:p>
          <a:p>
            <a:r>
              <a:rPr lang="en-US" sz="1400" dirty="0" smtClean="0"/>
              <a:t>the </a:t>
            </a:r>
            <a:r>
              <a:rPr lang="en-US" sz="1400" dirty="0"/>
              <a:t>Development Process Will Be Lengthened</a:t>
            </a:r>
          </a:p>
          <a:p>
            <a:r>
              <a:rPr lang="en-US" sz="1400" dirty="0" smtClean="0"/>
              <a:t>Iteration </a:t>
            </a:r>
            <a:r>
              <a:rPr lang="en-US" sz="1400" dirty="0"/>
              <a:t>Is Just Expensive Fine-Tuning</a:t>
            </a:r>
          </a:p>
          <a:p>
            <a:r>
              <a:rPr lang="en-US" sz="1400" dirty="0"/>
              <a:t>In The Power of Technology to Succeed (alone</a:t>
            </a:r>
            <a:r>
              <a:rPr lang="en-US" sz="1400" dirty="0" smtClean="0"/>
              <a:t>)</a:t>
            </a:r>
          </a:p>
          <a:p>
            <a:endParaRPr lang="en-US" sz="1400" dirty="0"/>
          </a:p>
          <a:p>
            <a:endParaRPr lang="en-US" sz="1400" dirty="0"/>
          </a:p>
        </p:txBody>
      </p:sp>
    </p:spTree>
    <p:extLst>
      <p:ext uri="{BB962C8B-B14F-4D97-AF65-F5344CB8AC3E}">
        <p14:creationId xmlns:p14="http://schemas.microsoft.com/office/powerpoint/2010/main" val="35129090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091198"/>
            <a:ext cx="3382434" cy="5424547"/>
          </a:xfrm>
        </p:spPr>
        <p:txBody>
          <a:bodyPr>
            <a:noAutofit/>
          </a:bodyPr>
          <a:lstStyle/>
          <a:p>
            <a:pPr>
              <a:spcBef>
                <a:spcPts val="0"/>
              </a:spcBef>
            </a:pPr>
            <a:r>
              <a:rPr lang="en-US" sz="2000" b="1" dirty="0" smtClean="0"/>
              <a:t>Characterizing Features:</a:t>
            </a:r>
          </a:p>
          <a:p>
            <a:pPr marL="164592" indent="-164592">
              <a:spcBef>
                <a:spcPts val="0"/>
              </a:spcBef>
              <a:buFont typeface="Arial"/>
              <a:buChar char="•"/>
            </a:pPr>
            <a:r>
              <a:rPr lang="en-US" sz="2000" dirty="0" smtClean="0"/>
              <a:t>“From </a:t>
            </a:r>
            <a:r>
              <a:rPr lang="en-US" sz="2000" dirty="0"/>
              <a:t>Human Factors to Human </a:t>
            </a:r>
            <a:r>
              <a:rPr lang="en-US" sz="2000" dirty="0" smtClean="0"/>
              <a:t>Actors”</a:t>
            </a:r>
          </a:p>
          <a:p>
            <a:pPr marL="164592" indent="-164592">
              <a:spcBef>
                <a:spcPts val="0"/>
              </a:spcBef>
              <a:buFont typeface="Arial"/>
              <a:buChar char="•"/>
            </a:pPr>
            <a:r>
              <a:rPr lang="en-US" sz="2000" dirty="0" smtClean="0"/>
              <a:t>Studies in workplaces (actual world, not in a lab)</a:t>
            </a:r>
          </a:p>
          <a:p>
            <a:pPr marL="164592" indent="-164592">
              <a:spcBef>
                <a:spcPts val="0"/>
              </a:spcBef>
              <a:buFont typeface="Arial"/>
              <a:buChar char="•"/>
            </a:pPr>
            <a:r>
              <a:rPr lang="en-US" sz="2000" dirty="0" smtClean="0"/>
              <a:t>Interest in groups over only individuals</a:t>
            </a:r>
          </a:p>
          <a:p>
            <a:pPr marL="164592" indent="-164592">
              <a:spcBef>
                <a:spcPts val="0"/>
              </a:spcBef>
              <a:buFont typeface="Arial"/>
              <a:buChar char="•"/>
            </a:pPr>
            <a:r>
              <a:rPr lang="en-US" sz="2000" dirty="0" smtClean="0"/>
              <a:t>Move toward design, user involvement, and iteration</a:t>
            </a:r>
          </a:p>
          <a:p>
            <a:pPr marL="164592" indent="-164592">
              <a:spcBef>
                <a:spcPts val="0"/>
              </a:spcBef>
              <a:buFont typeface="Arial"/>
              <a:buChar char="•"/>
            </a:pPr>
            <a:r>
              <a:rPr lang="en-US" sz="2000" dirty="0" smtClean="0"/>
              <a:t>Qualitative research methods (ethnography)</a:t>
            </a:r>
          </a:p>
          <a:p>
            <a:pPr marL="164592" indent="-164592">
              <a:spcBef>
                <a:spcPts val="0"/>
              </a:spcBef>
              <a:buFont typeface="Arial"/>
              <a:buChar char="•"/>
            </a:pPr>
            <a:r>
              <a:rPr lang="en-US" sz="2000" dirty="0" smtClean="0"/>
              <a:t>Participatory design* methods also move in</a:t>
            </a:r>
          </a:p>
          <a:p>
            <a:pPr marL="164592" indent="-164592">
              <a:spcBef>
                <a:spcPts val="0"/>
              </a:spcBef>
              <a:buFont typeface="Arial"/>
              <a:buChar char="•"/>
            </a:pPr>
            <a:r>
              <a:rPr lang="en-US" sz="2000" dirty="0" smtClean="0"/>
              <a:t>Other terms: Situated </a:t>
            </a:r>
            <a:r>
              <a:rPr lang="en-US" sz="2000" dirty="0"/>
              <a:t>Action, Distributed Cognition, Activity </a:t>
            </a:r>
            <a:r>
              <a:rPr lang="en-US" sz="2000" dirty="0" smtClean="0"/>
              <a:t>Theory</a:t>
            </a:r>
            <a:endParaRPr lang="en-US" sz="2000" dirty="0"/>
          </a:p>
          <a:p>
            <a:pPr>
              <a:spcBef>
                <a:spcPts val="0"/>
              </a:spcBef>
            </a:pPr>
            <a:r>
              <a:rPr lang="en-US" sz="1600" dirty="0" smtClean="0">
                <a:solidFill>
                  <a:schemeClr val="bg1">
                    <a:lumMod val="75000"/>
                  </a:schemeClr>
                </a:solidFill>
              </a:rPr>
              <a:t>*I will be presenting on this topic soon. </a:t>
            </a:r>
            <a:r>
              <a:rPr lang="en-US" sz="1600" dirty="0" smtClean="0">
                <a:solidFill>
                  <a:schemeClr val="bg1">
                    <a:lumMod val="75000"/>
                  </a:schemeClr>
                </a:solidFill>
                <a:sym typeface="Wingdings"/>
              </a:rPr>
              <a:t></a:t>
            </a:r>
            <a:endParaRPr lang="en-US" sz="1600" dirty="0" smtClean="0">
              <a:solidFill>
                <a:schemeClr val="bg1">
                  <a:lumMod val="75000"/>
                </a:schemeClr>
              </a:solidFill>
            </a:endParaRPr>
          </a:p>
          <a:p>
            <a:pPr marL="164592" indent="-164592">
              <a:spcBef>
                <a:spcPts val="0"/>
              </a:spcBef>
              <a:buFont typeface="Arial"/>
              <a:buChar char="•"/>
            </a:pPr>
            <a:endParaRPr lang="en-US" sz="2000" dirty="0"/>
          </a:p>
          <a:p>
            <a:pPr marL="164592" indent="-164592">
              <a:spcBef>
                <a:spcPts val="0"/>
              </a:spcBef>
              <a:buFont typeface="Arial"/>
              <a:buChar char="•"/>
            </a:pPr>
            <a:endParaRPr lang="en-US" sz="2000" dirty="0" smtClean="0"/>
          </a:p>
          <a:p>
            <a:pPr marL="164592" indent="-164592">
              <a:spcBef>
                <a:spcPts val="0"/>
              </a:spcBef>
              <a:buFont typeface="Arial"/>
              <a:buChar char="•"/>
            </a:pPr>
            <a:endParaRPr lang="en-US" sz="2000" dirty="0" smtClean="0"/>
          </a:p>
          <a:p>
            <a:endParaRPr lang="en-US" sz="2000" dirty="0" smtClean="0"/>
          </a:p>
        </p:txBody>
      </p:sp>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Second Wave</a:t>
            </a:r>
            <a:endParaRPr lang="en-US" sz="4000" dirty="0">
              <a:solidFill>
                <a:srgbClr val="FFFFFF"/>
              </a:solidFill>
            </a:endParaRPr>
          </a:p>
        </p:txBody>
      </p:sp>
      <p:pic>
        <p:nvPicPr>
          <p:cNvPr id="7" name="Picture 6" descr="cscw.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33" y="89846"/>
            <a:ext cx="5217583" cy="6609404"/>
          </a:xfrm>
          <a:prstGeom prst="rect">
            <a:avLst/>
          </a:prstGeom>
        </p:spPr>
      </p:pic>
    </p:spTree>
    <p:extLst>
      <p:ext uri="{BB962C8B-B14F-4D97-AF65-F5344CB8AC3E}">
        <p14:creationId xmlns:p14="http://schemas.microsoft.com/office/powerpoint/2010/main" val="1363932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ave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94" y="0"/>
            <a:ext cx="7864612" cy="6858000"/>
          </a:xfrm>
          <a:prstGeom prst="rect">
            <a:avLst/>
          </a:prstGeom>
        </p:spPr>
      </p:pic>
    </p:spTree>
    <p:extLst>
      <p:ext uri="{BB962C8B-B14F-4D97-AF65-F5344CB8AC3E}">
        <p14:creationId xmlns:p14="http://schemas.microsoft.com/office/powerpoint/2010/main" val="247291956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091199"/>
            <a:ext cx="3382434" cy="5343468"/>
          </a:xfrm>
        </p:spPr>
        <p:txBody>
          <a:bodyPr>
            <a:noAutofit/>
          </a:bodyPr>
          <a:lstStyle/>
          <a:p>
            <a:pPr>
              <a:spcBef>
                <a:spcPts val="0"/>
              </a:spcBef>
            </a:pPr>
            <a:r>
              <a:rPr lang="en-US" sz="2000" b="1" dirty="0" smtClean="0"/>
              <a:t>Characterizing Features:</a:t>
            </a:r>
          </a:p>
          <a:p>
            <a:pPr marL="164592" indent="-164592">
              <a:spcBef>
                <a:spcPts val="0"/>
              </a:spcBef>
              <a:buFont typeface="Arial"/>
              <a:buChar char="•"/>
            </a:pPr>
            <a:r>
              <a:rPr lang="en-US" sz="2000" dirty="0" smtClean="0"/>
              <a:t>Concern moved from workplace to home, daily life, society, etc.</a:t>
            </a:r>
          </a:p>
          <a:p>
            <a:pPr marL="164592" indent="-164592">
              <a:spcBef>
                <a:spcPts val="0"/>
              </a:spcBef>
              <a:buFont typeface="Arial"/>
              <a:buChar char="•"/>
            </a:pPr>
            <a:r>
              <a:rPr lang="en-US" sz="2000" i="1" dirty="0" smtClean="0"/>
              <a:t>Culture</a:t>
            </a:r>
            <a:r>
              <a:rPr lang="en-US" sz="2000" dirty="0" smtClean="0"/>
              <a:t>, </a:t>
            </a:r>
            <a:r>
              <a:rPr lang="en-US" sz="2000" i="1" dirty="0" smtClean="0"/>
              <a:t>art</a:t>
            </a:r>
            <a:r>
              <a:rPr lang="en-US" sz="2000" dirty="0" smtClean="0"/>
              <a:t>, </a:t>
            </a:r>
            <a:r>
              <a:rPr lang="en-US" sz="2000" i="1" dirty="0" smtClean="0"/>
              <a:t>emotion</a:t>
            </a:r>
            <a:r>
              <a:rPr lang="en-US" sz="2000" dirty="0" smtClean="0"/>
              <a:t>, </a:t>
            </a:r>
            <a:r>
              <a:rPr lang="en-US" sz="2000" i="1" dirty="0" smtClean="0"/>
              <a:t>empathy</a:t>
            </a:r>
            <a:r>
              <a:rPr lang="en-US" sz="2000" dirty="0" smtClean="0"/>
              <a:t>, </a:t>
            </a:r>
            <a:r>
              <a:rPr lang="en-US" sz="2000" i="1" dirty="0" smtClean="0"/>
              <a:t>experience</a:t>
            </a:r>
            <a:r>
              <a:rPr lang="en-US" sz="2000" dirty="0" smtClean="0"/>
              <a:t>, and </a:t>
            </a:r>
            <a:r>
              <a:rPr lang="en-US" sz="2000" i="1" dirty="0" smtClean="0"/>
              <a:t>critical</a:t>
            </a:r>
            <a:r>
              <a:rPr lang="en-US" sz="2000" dirty="0" smtClean="0"/>
              <a:t> became keywords</a:t>
            </a:r>
          </a:p>
          <a:p>
            <a:pPr marL="164592" indent="-164592">
              <a:spcBef>
                <a:spcPts val="0"/>
              </a:spcBef>
              <a:buFont typeface="Arial"/>
              <a:buChar char="•"/>
            </a:pPr>
            <a:r>
              <a:rPr lang="en-US" sz="2000" dirty="0" smtClean="0"/>
              <a:t>Input from broad range of fields and disciplines (art, critical literature, feminist studies, etc.)</a:t>
            </a:r>
          </a:p>
          <a:p>
            <a:pPr marL="164592" indent="-164592">
              <a:spcBef>
                <a:spcPts val="0"/>
              </a:spcBef>
              <a:buFont typeface="Arial"/>
              <a:buChar char="•"/>
            </a:pPr>
            <a:endParaRPr lang="en-US" sz="2000" dirty="0"/>
          </a:p>
          <a:p>
            <a:pPr marL="164592" indent="-164592">
              <a:spcBef>
                <a:spcPts val="0"/>
              </a:spcBef>
              <a:buFont typeface="Arial"/>
              <a:buChar char="•"/>
            </a:pPr>
            <a:r>
              <a:rPr lang="en-US" sz="2000" dirty="0" smtClean="0"/>
              <a:t>Presently this is the new paradigm being worked out in some communities.</a:t>
            </a:r>
          </a:p>
          <a:p>
            <a:pPr marL="164592" indent="-164592">
              <a:spcBef>
                <a:spcPts val="0"/>
              </a:spcBef>
              <a:buFont typeface="Arial"/>
              <a:buChar char="•"/>
            </a:pPr>
            <a:endParaRPr lang="en-US" sz="2000" dirty="0"/>
          </a:p>
          <a:p>
            <a:pPr marL="164592" indent="-164592">
              <a:spcBef>
                <a:spcPts val="0"/>
              </a:spcBef>
              <a:buFont typeface="Arial"/>
              <a:buChar char="•"/>
            </a:pPr>
            <a:endParaRPr lang="en-US" sz="2000" dirty="0"/>
          </a:p>
          <a:p>
            <a:pPr marL="164592" indent="-164592">
              <a:spcBef>
                <a:spcPts val="0"/>
              </a:spcBef>
              <a:buFont typeface="Arial"/>
              <a:buChar char="•"/>
            </a:pPr>
            <a:endParaRPr lang="en-US" sz="2000" dirty="0" smtClean="0"/>
          </a:p>
          <a:p>
            <a:pPr marL="164592" indent="-164592">
              <a:spcBef>
                <a:spcPts val="0"/>
              </a:spcBef>
              <a:buFont typeface="Arial"/>
              <a:buChar char="•"/>
            </a:pPr>
            <a:endParaRPr lang="en-US" sz="2000" dirty="0" smtClean="0"/>
          </a:p>
          <a:p>
            <a:endParaRPr lang="en-US" sz="2000" dirty="0" smtClean="0"/>
          </a:p>
        </p:txBody>
      </p:sp>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Third Wave</a:t>
            </a:r>
            <a:endParaRPr lang="en-US" sz="4000" dirty="0">
              <a:solidFill>
                <a:srgbClr val="FFFFFF"/>
              </a:solidFill>
            </a:endParaRPr>
          </a:p>
        </p:txBody>
      </p:sp>
      <p:pic>
        <p:nvPicPr>
          <p:cNvPr id="8" name="Picture 7" descr="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251" y="0"/>
            <a:ext cx="4933998" cy="4074286"/>
          </a:xfrm>
          <a:prstGeom prst="rect">
            <a:avLst/>
          </a:prstGeom>
        </p:spPr>
      </p:pic>
      <p:pic>
        <p:nvPicPr>
          <p:cNvPr id="9" name="Picture 8" descr="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252" y="802014"/>
            <a:ext cx="4933997" cy="4074285"/>
          </a:xfrm>
          <a:prstGeom prst="rect">
            <a:avLst/>
          </a:prstGeom>
          <a:ln>
            <a:solidFill>
              <a:schemeClr val="tx1">
                <a:lumMod val="50000"/>
                <a:lumOff val="50000"/>
              </a:schemeClr>
            </a:solidFill>
          </a:ln>
          <a:effectLst>
            <a:outerShdw blurRad="50800" dist="38100" algn="l" rotWithShape="0">
              <a:prstClr val="black">
                <a:alpha val="40000"/>
              </a:prstClr>
            </a:outerShdw>
          </a:effectLst>
        </p:spPr>
      </p:pic>
      <p:pic>
        <p:nvPicPr>
          <p:cNvPr id="10" name="Picture 9" descr="4.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253" y="1813061"/>
            <a:ext cx="4933996" cy="4074285"/>
          </a:xfrm>
          <a:prstGeom prst="rect">
            <a:avLst/>
          </a:prstGeom>
          <a:ln>
            <a:solidFill>
              <a:srgbClr val="7F7F7F"/>
            </a:solidFill>
          </a:ln>
          <a:effectLst>
            <a:outerShdw blurRad="50800" dist="38100" algn="l" rotWithShape="0">
              <a:prstClr val="black">
                <a:alpha val="40000"/>
              </a:prstClr>
            </a:outerShdw>
          </a:effectLst>
        </p:spPr>
      </p:pic>
      <p:pic>
        <p:nvPicPr>
          <p:cNvPr id="11" name="Picture 10" descr="5.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253" y="2927730"/>
            <a:ext cx="4933997" cy="4074285"/>
          </a:xfrm>
          <a:prstGeom prst="rect">
            <a:avLst/>
          </a:prstGeom>
          <a:ln>
            <a:solidFill>
              <a:srgbClr val="7F7F7F"/>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402227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It’s a wavy ocean…</a:t>
            </a:r>
            <a:endParaRPr lang="en-US" sz="4000" dirty="0">
              <a:solidFill>
                <a:srgbClr val="FFFFFF"/>
              </a:solidFill>
            </a:endParaRPr>
          </a:p>
        </p:txBody>
      </p:sp>
      <p:pic>
        <p:nvPicPr>
          <p:cNvPr id="3" name="Picture 2" descr="Waves.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9144000" cy="2743200"/>
          </a:xfrm>
          <a:prstGeom prst="rect">
            <a:avLst/>
          </a:prstGeom>
        </p:spPr>
      </p:pic>
    </p:spTree>
    <p:extLst>
      <p:ext uri="{BB962C8B-B14F-4D97-AF65-F5344CB8AC3E}">
        <p14:creationId xmlns:p14="http://schemas.microsoft.com/office/powerpoint/2010/main" val="204850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It’s a wavy ocean… but that’s okay.</a:t>
            </a:r>
            <a:endParaRPr lang="en-US" sz="4000" dirty="0">
              <a:solidFill>
                <a:srgbClr val="FFFFFF"/>
              </a:solidFill>
            </a:endParaRPr>
          </a:p>
        </p:txBody>
      </p:sp>
      <p:sp>
        <p:nvSpPr>
          <p:cNvPr id="5" name="Content Placeholder 2"/>
          <p:cNvSpPr>
            <a:spLocks noGrp="1"/>
          </p:cNvSpPr>
          <p:nvPr>
            <p:ph idx="1"/>
          </p:nvPr>
        </p:nvSpPr>
        <p:spPr>
          <a:xfrm>
            <a:off x="457199" y="1091198"/>
            <a:ext cx="8509049" cy="1940321"/>
          </a:xfrm>
        </p:spPr>
        <p:txBody>
          <a:bodyPr>
            <a:noAutofit/>
          </a:bodyPr>
          <a:lstStyle/>
          <a:p>
            <a:r>
              <a:rPr lang="en-US" sz="2800" dirty="0" smtClean="0"/>
              <a:t>Today, in the work of HCI, interaction design, user experience design (UX), or related fields, the work of all these “waves” still takes place or is in use in one form or another—for both design and research.</a:t>
            </a:r>
          </a:p>
        </p:txBody>
      </p:sp>
      <p:pic>
        <p:nvPicPr>
          <p:cNvPr id="6" name="Picture 5" descr="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88" y="2911000"/>
            <a:ext cx="4095012" cy="3381487"/>
          </a:xfrm>
          <a:prstGeom prst="rect">
            <a:avLst/>
          </a:prstGeom>
          <a:ln>
            <a:solidFill>
              <a:srgbClr val="7F7F7F"/>
            </a:solidFill>
          </a:ln>
        </p:spPr>
      </p:pic>
      <p:pic>
        <p:nvPicPr>
          <p:cNvPr id="8" name="Picture 7" descr="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77" y="2911000"/>
            <a:ext cx="4095011" cy="3381486"/>
          </a:xfrm>
          <a:prstGeom prst="rect">
            <a:avLst/>
          </a:prstGeom>
          <a:ln>
            <a:solidFill>
              <a:srgbClr val="7F7F7F"/>
            </a:solidFill>
          </a:ln>
        </p:spPr>
      </p:pic>
      <p:pic>
        <p:nvPicPr>
          <p:cNvPr id="7" name="Picture 6" descr="2.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3531" y="3411258"/>
            <a:ext cx="4095012" cy="3381487"/>
          </a:xfrm>
          <a:prstGeom prst="rect">
            <a:avLst/>
          </a:prstGeom>
          <a:ln>
            <a:solidFill>
              <a:schemeClr val="tx1">
                <a:lumMod val="50000"/>
                <a:lumOff val="50000"/>
              </a:schemeClr>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429410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522" y="2570610"/>
            <a:ext cx="2128956" cy="858390"/>
          </a:xfrm>
        </p:spPr>
        <p:txBody>
          <a:bodyPr>
            <a:noAutofit/>
          </a:bodyPr>
          <a:lstStyle/>
          <a:p>
            <a:pPr algn="l"/>
            <a:r>
              <a:rPr lang="en-US" sz="5000" dirty="0" smtClean="0">
                <a:solidFill>
                  <a:srgbClr val="FFFFFF"/>
                </a:solidFill>
              </a:rPr>
              <a:t>Exam!</a:t>
            </a:r>
            <a:endParaRPr lang="en-US" sz="5000" dirty="0">
              <a:solidFill>
                <a:srgbClr val="FFFFFF"/>
              </a:solidFill>
            </a:endParaRPr>
          </a:p>
        </p:txBody>
      </p:sp>
    </p:spTree>
    <p:extLst>
      <p:ext uri="{BB962C8B-B14F-4D97-AF65-F5344CB8AC3E}">
        <p14:creationId xmlns:p14="http://schemas.microsoft.com/office/powerpoint/2010/main" val="1274015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50" y="0"/>
            <a:ext cx="8305101" cy="6858000"/>
          </a:xfrm>
          <a:prstGeom prst="rect">
            <a:avLst/>
          </a:prstGeom>
        </p:spPr>
      </p:pic>
    </p:spTree>
    <p:extLst>
      <p:ext uri="{BB962C8B-B14F-4D97-AF65-F5344CB8AC3E}">
        <p14:creationId xmlns:p14="http://schemas.microsoft.com/office/powerpoint/2010/main" val="40664743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mvention2013-01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645011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50" y="0"/>
            <a:ext cx="8305101" cy="6858000"/>
          </a:xfrm>
          <a:prstGeom prst="rect">
            <a:avLst/>
          </a:prstGeom>
        </p:spPr>
      </p:pic>
    </p:spTree>
    <p:extLst>
      <p:ext uri="{BB962C8B-B14F-4D97-AF65-F5344CB8AC3E}">
        <p14:creationId xmlns:p14="http://schemas.microsoft.com/office/powerpoint/2010/main" val="18279187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50" y="0"/>
            <a:ext cx="8305101" cy="6858000"/>
          </a:xfrm>
          <a:prstGeom prst="rect">
            <a:avLst/>
          </a:prstGeom>
        </p:spPr>
      </p:pic>
    </p:spTree>
    <p:extLst>
      <p:ext uri="{BB962C8B-B14F-4D97-AF65-F5344CB8AC3E}">
        <p14:creationId xmlns:p14="http://schemas.microsoft.com/office/powerpoint/2010/main" val="26093521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40"/>
            <a:ext cx="8594007" cy="718171"/>
          </a:xfrm>
        </p:spPr>
        <p:txBody>
          <a:bodyPr>
            <a:normAutofit/>
          </a:bodyPr>
          <a:lstStyle/>
          <a:p>
            <a:pPr algn="l"/>
            <a:r>
              <a:rPr lang="en-US" sz="4000" dirty="0" smtClean="0">
                <a:solidFill>
                  <a:srgbClr val="FFFFFF"/>
                </a:solidFill>
              </a:rPr>
              <a:t>Specialized Areas </a:t>
            </a:r>
            <a:r>
              <a:rPr lang="en-US" sz="4000" dirty="0" smtClean="0"/>
              <a:t>or </a:t>
            </a:r>
            <a:r>
              <a:rPr lang="en-US" sz="4000" dirty="0" smtClean="0">
                <a:solidFill>
                  <a:srgbClr val="FFFFFF"/>
                </a:solidFill>
              </a:rPr>
              <a:t>Related Fields</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r>
              <a:rPr lang="en-US" sz="3000" dirty="0" smtClean="0"/>
              <a:t>Ubiquitous Computing (</a:t>
            </a:r>
            <a:r>
              <a:rPr lang="en-US" sz="3000" dirty="0" err="1" smtClean="0"/>
              <a:t>UbiComp</a:t>
            </a:r>
            <a:r>
              <a:rPr lang="en-US" sz="3000" dirty="0" smtClean="0"/>
              <a:t>)</a:t>
            </a:r>
          </a:p>
          <a:p>
            <a:r>
              <a:rPr lang="en-US" sz="3000" dirty="0" smtClean="0"/>
              <a:t>Computer Supported Cooperative Work (CSCW)</a:t>
            </a:r>
          </a:p>
          <a:p>
            <a:r>
              <a:rPr lang="en-US" sz="3000" dirty="0" smtClean="0"/>
              <a:t>Human Factors and Ergonomics</a:t>
            </a:r>
          </a:p>
          <a:p>
            <a:r>
              <a:rPr lang="en-US" sz="3000" dirty="0" smtClean="0"/>
              <a:t>User Centered Design </a:t>
            </a:r>
          </a:p>
          <a:p>
            <a:r>
              <a:rPr lang="en-US" sz="3000" dirty="0" smtClean="0"/>
              <a:t>ICT4D and HCI4D</a:t>
            </a:r>
          </a:p>
          <a:p>
            <a:r>
              <a:rPr lang="en-US" sz="3000" dirty="0" smtClean="0"/>
              <a:t>Technology Design</a:t>
            </a:r>
          </a:p>
          <a:p>
            <a:r>
              <a:rPr lang="en-US" sz="3000" dirty="0" smtClean="0"/>
              <a:t>Interaction Design and Experience Design</a:t>
            </a:r>
          </a:p>
          <a:p>
            <a:r>
              <a:rPr lang="en-US" sz="3000" dirty="0" smtClean="0"/>
              <a:t>UX and </a:t>
            </a:r>
            <a:r>
              <a:rPr lang="en-US" sz="3000" dirty="0" err="1" smtClean="0"/>
              <a:t>UXd</a:t>
            </a:r>
            <a:endParaRPr lang="en-US" sz="3000" dirty="0" smtClean="0"/>
          </a:p>
          <a:p>
            <a:r>
              <a:rPr lang="en-US" sz="3000" dirty="0" smtClean="0"/>
              <a:t>Design Theory</a:t>
            </a:r>
          </a:p>
          <a:p>
            <a:r>
              <a:rPr lang="en-US" sz="3000" dirty="0" smtClean="0"/>
              <a:t>								…</a:t>
            </a:r>
          </a:p>
          <a:p>
            <a:endParaRPr lang="en-US" sz="3000" dirty="0" smtClean="0"/>
          </a:p>
          <a:p>
            <a:endParaRPr lang="en-US" sz="3000" dirty="0" smtClean="0"/>
          </a:p>
        </p:txBody>
      </p:sp>
    </p:spTree>
    <p:extLst>
      <p:ext uri="{BB962C8B-B14F-4D97-AF65-F5344CB8AC3E}">
        <p14:creationId xmlns:p14="http://schemas.microsoft.com/office/powerpoint/2010/main" val="338034596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40"/>
            <a:ext cx="8594007" cy="718171"/>
          </a:xfrm>
        </p:spPr>
        <p:txBody>
          <a:bodyPr>
            <a:normAutofit/>
          </a:bodyPr>
          <a:lstStyle/>
          <a:p>
            <a:pPr algn="l"/>
            <a:r>
              <a:rPr lang="en-US" sz="4000" dirty="0" smtClean="0">
                <a:solidFill>
                  <a:srgbClr val="FFFFFF"/>
                </a:solidFill>
              </a:rPr>
              <a:t>Specialized Areas </a:t>
            </a:r>
            <a:r>
              <a:rPr lang="en-US" sz="4000" dirty="0" smtClean="0"/>
              <a:t>or </a:t>
            </a:r>
            <a:r>
              <a:rPr lang="en-US" sz="4000" dirty="0" smtClean="0">
                <a:solidFill>
                  <a:srgbClr val="FFFFFF"/>
                </a:solidFill>
              </a:rPr>
              <a:t>Related Fields</a:t>
            </a:r>
            <a:endParaRPr lang="en-US" sz="4000" dirty="0">
              <a:solidFill>
                <a:srgbClr val="FFFFFF"/>
              </a:solidFill>
            </a:endParaRPr>
          </a:p>
        </p:txBody>
      </p:sp>
      <p:sp>
        <p:nvSpPr>
          <p:cNvPr id="3" name="Content Placeholder 2"/>
          <p:cNvSpPr>
            <a:spLocks noGrp="1"/>
          </p:cNvSpPr>
          <p:nvPr>
            <p:ph idx="1"/>
          </p:nvPr>
        </p:nvSpPr>
        <p:spPr>
          <a:xfrm>
            <a:off x="457199" y="1091198"/>
            <a:ext cx="8509049" cy="5424548"/>
          </a:xfrm>
        </p:spPr>
        <p:txBody>
          <a:bodyPr>
            <a:noAutofit/>
          </a:bodyPr>
          <a:lstStyle/>
          <a:p>
            <a:r>
              <a:rPr lang="en-US" sz="3000" dirty="0" smtClean="0"/>
              <a:t>Ubiquitous Computing (</a:t>
            </a:r>
            <a:r>
              <a:rPr lang="en-US" sz="3000" dirty="0" err="1" smtClean="0"/>
              <a:t>UbiComp</a:t>
            </a:r>
            <a:r>
              <a:rPr lang="en-US" sz="3000" dirty="0" smtClean="0"/>
              <a:t>)</a:t>
            </a:r>
          </a:p>
          <a:p>
            <a:r>
              <a:rPr lang="en-US" sz="3000" dirty="0" smtClean="0"/>
              <a:t>Computer Supported Cooperative Work (CSCW)</a:t>
            </a:r>
          </a:p>
          <a:p>
            <a:r>
              <a:rPr lang="en-US" sz="3000" dirty="0" smtClean="0"/>
              <a:t>Human Factors and Ergonomics</a:t>
            </a:r>
          </a:p>
          <a:p>
            <a:r>
              <a:rPr lang="en-US" sz="3000" dirty="0" smtClean="0"/>
              <a:t>User Centered Design </a:t>
            </a:r>
          </a:p>
          <a:p>
            <a:r>
              <a:rPr lang="en-US" sz="3000" b="1" dirty="0" smtClean="0">
                <a:solidFill>
                  <a:srgbClr val="2AFAFF"/>
                </a:solidFill>
              </a:rPr>
              <a:t>ICT4D and HCI4D</a:t>
            </a:r>
          </a:p>
          <a:p>
            <a:r>
              <a:rPr lang="en-US" sz="3000" dirty="0" smtClean="0"/>
              <a:t>Technology Design</a:t>
            </a:r>
          </a:p>
          <a:p>
            <a:r>
              <a:rPr lang="en-US" sz="3000" dirty="0" smtClean="0"/>
              <a:t>Interaction Design and Experience Design</a:t>
            </a:r>
          </a:p>
          <a:p>
            <a:r>
              <a:rPr lang="en-US" sz="3000" dirty="0" smtClean="0"/>
              <a:t>UX and </a:t>
            </a:r>
            <a:r>
              <a:rPr lang="en-US" sz="3000" dirty="0" err="1" smtClean="0"/>
              <a:t>UXd</a:t>
            </a:r>
            <a:endParaRPr lang="en-US" sz="3000" dirty="0" smtClean="0"/>
          </a:p>
          <a:p>
            <a:r>
              <a:rPr lang="en-US" sz="3000" dirty="0" smtClean="0"/>
              <a:t>Design Theory</a:t>
            </a:r>
          </a:p>
          <a:p>
            <a:r>
              <a:rPr lang="en-US" sz="3000" dirty="0" smtClean="0"/>
              <a:t>								…</a:t>
            </a:r>
          </a:p>
          <a:p>
            <a:endParaRPr lang="en-US" sz="3000" dirty="0" smtClean="0"/>
          </a:p>
          <a:p>
            <a:endParaRPr lang="en-US" sz="3000" dirty="0" smtClean="0"/>
          </a:p>
        </p:txBody>
      </p:sp>
      <p:sp>
        <p:nvSpPr>
          <p:cNvPr id="4" name="TextBox 3"/>
          <p:cNvSpPr txBox="1"/>
          <p:nvPr/>
        </p:nvSpPr>
        <p:spPr>
          <a:xfrm>
            <a:off x="457199" y="6515746"/>
            <a:ext cx="8509049" cy="276999"/>
          </a:xfrm>
          <a:prstGeom prst="rect">
            <a:avLst/>
          </a:prstGeom>
          <a:noFill/>
        </p:spPr>
        <p:txBody>
          <a:bodyPr wrap="square" rtlCol="0">
            <a:spAutoFit/>
          </a:bodyPr>
          <a:lstStyle/>
          <a:p>
            <a:r>
              <a:rPr lang="en-US" sz="1200" dirty="0" smtClean="0">
                <a:solidFill>
                  <a:schemeClr val="bg1">
                    <a:lumMod val="75000"/>
                  </a:schemeClr>
                </a:solidFill>
              </a:rPr>
              <a:t>Part 1: Specialized Discourses</a:t>
            </a:r>
            <a:endParaRPr lang="en-US" sz="1200" dirty="0">
              <a:solidFill>
                <a:schemeClr val="bg1">
                  <a:lumMod val="75000"/>
                </a:schemeClr>
              </a:solidFill>
            </a:endParaRPr>
          </a:p>
        </p:txBody>
      </p:sp>
    </p:spTree>
    <p:extLst>
      <p:ext uri="{BB962C8B-B14F-4D97-AF65-F5344CB8AC3E}">
        <p14:creationId xmlns:p14="http://schemas.microsoft.com/office/powerpoint/2010/main" val="414589265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ICT4D</a:t>
            </a:r>
            <a:endParaRPr lang="en-US" sz="4000" dirty="0">
              <a:solidFill>
                <a:srgbClr val="FFFFFF"/>
              </a:solidFill>
            </a:endParaRPr>
          </a:p>
        </p:txBody>
      </p:sp>
      <p:pic>
        <p:nvPicPr>
          <p:cNvPr id="6" name="Picture 5" descr="water.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09" y="891790"/>
            <a:ext cx="8305101" cy="6858000"/>
          </a:xfrm>
          <a:prstGeom prst="rect">
            <a:avLst/>
          </a:prstGeom>
        </p:spPr>
      </p:pic>
    </p:spTree>
    <p:extLst>
      <p:ext uri="{BB962C8B-B14F-4D97-AF65-F5344CB8AC3E}">
        <p14:creationId xmlns:p14="http://schemas.microsoft.com/office/powerpoint/2010/main" val="27932214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1279" y="2333854"/>
            <a:ext cx="3561443" cy="718171"/>
          </a:xfrm>
        </p:spPr>
        <p:txBody>
          <a:bodyPr>
            <a:normAutofit fontScale="90000"/>
          </a:bodyPr>
          <a:lstStyle/>
          <a:p>
            <a:pPr algn="l"/>
            <a:r>
              <a:rPr lang="en-US" sz="4000" dirty="0" smtClean="0">
                <a:solidFill>
                  <a:srgbClr val="FFFFFF"/>
                </a:solidFill>
              </a:rPr>
              <a:t>ICT</a:t>
            </a:r>
            <a:r>
              <a:rPr lang="en-US" sz="4000" b="1" dirty="0" smtClean="0">
                <a:solidFill>
                  <a:srgbClr val="FF0000"/>
                </a:solidFill>
              </a:rPr>
              <a:t>4</a:t>
            </a:r>
            <a:r>
              <a:rPr lang="en-US" sz="4000" dirty="0" smtClean="0">
                <a:solidFill>
                  <a:srgbClr val="FFFFFF"/>
                </a:solidFill>
              </a:rPr>
              <a:t>D or ICTD</a:t>
            </a:r>
            <a:endParaRPr lang="en-US" sz="4000" dirty="0">
              <a:solidFill>
                <a:srgbClr val="FFFFFF"/>
              </a:solidFill>
            </a:endParaRPr>
          </a:p>
        </p:txBody>
      </p:sp>
    </p:spTree>
    <p:extLst>
      <p:ext uri="{BB962C8B-B14F-4D97-AF65-F5344CB8AC3E}">
        <p14:creationId xmlns:p14="http://schemas.microsoft.com/office/powerpoint/2010/main" val="313576016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HCI4D</a:t>
            </a:r>
            <a:endParaRPr lang="en-US" sz="4000" dirty="0">
              <a:solidFill>
                <a:srgbClr val="FFFFFF"/>
              </a:solidFill>
            </a:endParaRPr>
          </a:p>
        </p:txBody>
      </p:sp>
      <p:pic>
        <p:nvPicPr>
          <p:cNvPr id="6" name="Picture 5" descr="websit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61" y="992811"/>
            <a:ext cx="8291286" cy="5387940"/>
          </a:xfrm>
          <a:prstGeom prst="rect">
            <a:avLst/>
          </a:prstGeom>
        </p:spPr>
      </p:pic>
    </p:spTree>
    <p:extLst>
      <p:ext uri="{BB962C8B-B14F-4D97-AF65-F5344CB8AC3E}">
        <p14:creationId xmlns:p14="http://schemas.microsoft.com/office/powerpoint/2010/main" val="135868335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solidFill>
                  <a:srgbClr val="FFFFFF"/>
                </a:solidFill>
              </a:rPr>
              <a:t>HCI4D</a:t>
            </a:r>
            <a:endParaRPr lang="en-US" sz="4000" dirty="0">
              <a:solidFill>
                <a:srgbClr val="FFFFFF"/>
              </a:solidFill>
            </a:endParaRPr>
          </a:p>
        </p:txBody>
      </p:sp>
      <p:pic>
        <p:nvPicPr>
          <p:cNvPr id="5" name="Picture 4" descr="wych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31" y="882528"/>
            <a:ext cx="8305101" cy="6858000"/>
          </a:xfrm>
          <a:prstGeom prst="rect">
            <a:avLst/>
          </a:prstGeom>
        </p:spPr>
      </p:pic>
    </p:spTree>
    <p:extLst>
      <p:ext uri="{BB962C8B-B14F-4D97-AF65-F5344CB8AC3E}">
        <p14:creationId xmlns:p14="http://schemas.microsoft.com/office/powerpoint/2010/main" val="9353909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None of the Above…</a:t>
            </a:r>
            <a:endParaRPr lang="en-US" sz="4000" dirty="0">
              <a:solidFill>
                <a:srgbClr val="FFFFFF"/>
              </a:solidFill>
            </a:endParaRPr>
          </a:p>
        </p:txBody>
      </p:sp>
      <p:pic>
        <p:nvPicPr>
          <p:cNvPr id="6" name="Picture 5" descr="ins0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188" y="1458673"/>
            <a:ext cx="4746060" cy="3902542"/>
          </a:xfrm>
          <a:prstGeom prst="rect">
            <a:avLst/>
          </a:prstGeom>
        </p:spPr>
      </p:pic>
      <p:pic>
        <p:nvPicPr>
          <p:cNvPr id="7" name="Picture 6" descr="nic.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 y="1458673"/>
            <a:ext cx="3988218" cy="3902542"/>
          </a:xfrm>
          <a:prstGeom prst="rect">
            <a:avLst/>
          </a:prstGeom>
        </p:spPr>
      </p:pic>
    </p:spTree>
    <p:extLst>
      <p:ext uri="{BB962C8B-B14F-4D97-AF65-F5344CB8AC3E}">
        <p14:creationId xmlns:p14="http://schemas.microsoft.com/office/powerpoint/2010/main" val="328465868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ry.tiff">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 y="965200"/>
            <a:ext cx="8102600" cy="4927600"/>
          </a:xfrm>
          <a:prstGeom prst="rect">
            <a:avLst/>
          </a:prstGeom>
        </p:spPr>
      </p:pic>
      <p:sp>
        <p:nvSpPr>
          <p:cNvPr id="7" name="TextBox 6"/>
          <p:cNvSpPr txBox="1"/>
          <p:nvPr/>
        </p:nvSpPr>
        <p:spPr>
          <a:xfrm>
            <a:off x="520700" y="6175714"/>
            <a:ext cx="8102600" cy="276999"/>
          </a:xfrm>
          <a:prstGeom prst="rect">
            <a:avLst/>
          </a:prstGeom>
          <a:noFill/>
        </p:spPr>
        <p:txBody>
          <a:bodyPr wrap="square" rtlCol="0">
            <a:spAutoFit/>
          </a:bodyPr>
          <a:lstStyle/>
          <a:p>
            <a:r>
              <a:rPr lang="en-US" sz="1200" dirty="0">
                <a:solidFill>
                  <a:schemeClr val="bg1">
                    <a:lumMod val="65000"/>
                  </a:schemeClr>
                </a:solidFill>
                <a:latin typeface="Helvetica"/>
                <a:cs typeface="Helvetica"/>
              </a:rPr>
              <a:t>http://</a:t>
            </a:r>
            <a:r>
              <a:rPr lang="en-US" sz="1200" dirty="0" err="1">
                <a:solidFill>
                  <a:schemeClr val="bg1">
                    <a:lumMod val="65000"/>
                  </a:schemeClr>
                </a:solidFill>
                <a:latin typeface="Helvetica"/>
                <a:cs typeface="Helvetica"/>
              </a:rPr>
              <a:t>www.theguardian.com</a:t>
            </a:r>
            <a:r>
              <a:rPr lang="en-US" sz="1200" dirty="0">
                <a:solidFill>
                  <a:schemeClr val="bg1">
                    <a:lumMod val="65000"/>
                  </a:schemeClr>
                </a:solidFill>
                <a:latin typeface="Helvetica"/>
                <a:cs typeface="Helvetica"/>
              </a:rPr>
              <a:t>/media/video/2011/</a:t>
            </a:r>
            <a:r>
              <a:rPr lang="en-US" sz="1200" dirty="0" err="1">
                <a:solidFill>
                  <a:schemeClr val="bg1">
                    <a:lumMod val="65000"/>
                  </a:schemeClr>
                </a:solidFill>
                <a:latin typeface="Helvetica"/>
                <a:cs typeface="Helvetica"/>
              </a:rPr>
              <a:t>jun</a:t>
            </a:r>
            <a:r>
              <a:rPr lang="en-US" sz="1200" dirty="0">
                <a:solidFill>
                  <a:schemeClr val="bg1">
                    <a:lumMod val="65000"/>
                  </a:schemeClr>
                </a:solidFill>
                <a:latin typeface="Helvetica"/>
                <a:cs typeface="Helvetica"/>
              </a:rPr>
              <a:t>/22/</a:t>
            </a:r>
            <a:r>
              <a:rPr lang="en-US" sz="1200" dirty="0" err="1">
                <a:solidFill>
                  <a:schemeClr val="bg1">
                    <a:lumMod val="65000"/>
                  </a:schemeClr>
                </a:solidFill>
                <a:latin typeface="Helvetica"/>
                <a:cs typeface="Helvetica"/>
              </a:rPr>
              <a:t>google-africa-technology-video?intcmp</a:t>
            </a:r>
            <a:r>
              <a:rPr lang="en-US" sz="1200" dirty="0">
                <a:solidFill>
                  <a:schemeClr val="bg1">
                    <a:lumMod val="65000"/>
                  </a:schemeClr>
                </a:solidFill>
                <a:latin typeface="Helvetica"/>
                <a:cs typeface="Helvetica"/>
              </a:rPr>
              <a:t>=239</a:t>
            </a:r>
          </a:p>
        </p:txBody>
      </p:sp>
    </p:spTree>
    <p:extLst>
      <p:ext uri="{BB962C8B-B14F-4D97-AF65-F5344CB8AC3E}">
        <p14:creationId xmlns:p14="http://schemas.microsoft.com/office/powerpoint/2010/main" val="41844980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6574" y="2054355"/>
            <a:ext cx="4159133" cy="718171"/>
          </a:xfrm>
        </p:spPr>
        <p:txBody>
          <a:bodyPr>
            <a:normAutofit/>
          </a:bodyPr>
          <a:lstStyle/>
          <a:p>
            <a:r>
              <a:rPr lang="en-US" sz="4000" dirty="0" smtClean="0"/>
              <a:t>Quick Orientation</a:t>
            </a:r>
            <a:endParaRPr lang="en-US" sz="4000" dirty="0">
              <a:solidFill>
                <a:srgbClr val="FFFFFF"/>
              </a:solidFill>
            </a:endParaRPr>
          </a:p>
        </p:txBody>
      </p:sp>
    </p:spTree>
    <p:extLst>
      <p:ext uri="{BB962C8B-B14F-4D97-AF65-F5344CB8AC3E}">
        <p14:creationId xmlns:p14="http://schemas.microsoft.com/office/powerpoint/2010/main" val="23011639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Approach is Important</a:t>
            </a:r>
            <a:endParaRPr lang="en-US" dirty="0"/>
          </a:p>
        </p:txBody>
      </p:sp>
      <p:sp>
        <p:nvSpPr>
          <p:cNvPr id="3" name="Content Placeholder 2"/>
          <p:cNvSpPr>
            <a:spLocks noGrp="1"/>
          </p:cNvSpPr>
          <p:nvPr>
            <p:ph idx="1"/>
          </p:nvPr>
        </p:nvSpPr>
        <p:spPr>
          <a:xfrm>
            <a:off x="457199" y="1600200"/>
            <a:ext cx="8579439" cy="5180294"/>
          </a:xfrm>
        </p:spPr>
        <p:txBody>
          <a:bodyPr>
            <a:normAutofit/>
          </a:bodyPr>
          <a:lstStyle/>
          <a:p>
            <a:pPr marL="0" indent="0">
              <a:buNone/>
            </a:pPr>
            <a:r>
              <a:rPr lang="en-US" dirty="0" smtClean="0"/>
              <a:t>“More </a:t>
            </a:r>
            <a:r>
              <a:rPr lang="en-US" dirty="0"/>
              <a:t>often than not, especially when it comes to Africa and the developing world, there is this idea that the only lens with which we look at technology is ICT4D ... It drives me nuts. It limits the potential of technology ... and it makes a fundamental </a:t>
            </a:r>
            <a:r>
              <a:rPr lang="en-US" dirty="0">
                <a:solidFill>
                  <a:srgbClr val="00FCFF"/>
                </a:solidFill>
              </a:rPr>
              <a:t>wrong assumption</a:t>
            </a:r>
            <a:r>
              <a:rPr lang="en-US" dirty="0"/>
              <a:t>: that </a:t>
            </a:r>
            <a:r>
              <a:rPr lang="en-US" dirty="0">
                <a:solidFill>
                  <a:srgbClr val="00FCFF"/>
                </a:solidFill>
              </a:rPr>
              <a:t>we don't enjoy technology </a:t>
            </a:r>
            <a:r>
              <a:rPr lang="en-US" dirty="0"/>
              <a:t>like everyone else does</a:t>
            </a:r>
            <a:r>
              <a:rPr lang="en-US" dirty="0" smtClean="0"/>
              <a:t>.”</a:t>
            </a:r>
          </a:p>
          <a:p>
            <a:pPr marL="0" indent="0" algn="r">
              <a:buNone/>
            </a:pPr>
            <a:r>
              <a:rPr lang="en-US" dirty="0" err="1"/>
              <a:t>Ory</a:t>
            </a:r>
            <a:r>
              <a:rPr lang="en-US" dirty="0"/>
              <a:t> </a:t>
            </a:r>
            <a:r>
              <a:rPr lang="en-US" dirty="0" err="1" smtClean="0"/>
              <a:t>Okolloh</a:t>
            </a:r>
            <a:endParaRPr lang="en-US" dirty="0" smtClean="0"/>
          </a:p>
          <a:p>
            <a:pPr marL="0" indent="0" algn="r">
              <a:buNone/>
            </a:pPr>
            <a:r>
              <a:rPr lang="en-US" sz="2400" dirty="0" smtClean="0">
                <a:solidFill>
                  <a:schemeClr val="bg1">
                    <a:lumMod val="65000"/>
                  </a:schemeClr>
                </a:solidFill>
              </a:rPr>
              <a:t>Manager, Government and Policy Relations, Africa - Google</a:t>
            </a:r>
            <a:endParaRPr lang="en-US" sz="2400" dirty="0">
              <a:solidFill>
                <a:schemeClr val="bg1">
                  <a:lumMod val="65000"/>
                </a:schemeClr>
              </a:solidFill>
            </a:endParaRPr>
          </a:p>
        </p:txBody>
      </p:sp>
    </p:spTree>
    <p:extLst>
      <p:ext uri="{BB962C8B-B14F-4D97-AF65-F5344CB8AC3E}">
        <p14:creationId xmlns:p14="http://schemas.microsoft.com/office/powerpoint/2010/main" val="138794102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ICTs </a:t>
            </a:r>
            <a:r>
              <a:rPr lang="en-US" i="1" dirty="0" smtClean="0"/>
              <a:t>in</a:t>
            </a:r>
            <a:r>
              <a:rPr lang="en-US" dirty="0" smtClean="0">
                <a:solidFill>
                  <a:srgbClr val="00FCFF"/>
                </a:solidFill>
              </a:rPr>
              <a:t>*</a:t>
            </a:r>
            <a:r>
              <a:rPr lang="en-US" dirty="0" smtClean="0"/>
              <a:t> Developing Nations</a:t>
            </a:r>
            <a:endParaRPr lang="en-US" dirty="0"/>
          </a:p>
        </p:txBody>
      </p:sp>
      <p:sp>
        <p:nvSpPr>
          <p:cNvPr id="3" name="Content Placeholder 2"/>
          <p:cNvSpPr>
            <a:spLocks noGrp="1"/>
          </p:cNvSpPr>
          <p:nvPr>
            <p:ph idx="1"/>
          </p:nvPr>
        </p:nvSpPr>
        <p:spPr/>
        <p:txBody>
          <a:bodyPr/>
          <a:lstStyle/>
          <a:p>
            <a:r>
              <a:rPr lang="en-US" dirty="0" smtClean="0"/>
              <a:t>Technology design, invention, and creation happens </a:t>
            </a:r>
            <a:r>
              <a:rPr lang="en-US" dirty="0" smtClean="0">
                <a:solidFill>
                  <a:srgbClr val="00FCFF"/>
                </a:solidFill>
              </a:rPr>
              <a:t>anywhere and for varied reasons</a:t>
            </a:r>
            <a:r>
              <a:rPr lang="en-US" dirty="0" smtClean="0"/>
              <a:t>.</a:t>
            </a:r>
          </a:p>
          <a:p>
            <a:r>
              <a:rPr lang="en-US" dirty="0" smtClean="0"/>
              <a:t>ICTs, like </a:t>
            </a:r>
            <a:r>
              <a:rPr lang="en-US" dirty="0" err="1" smtClean="0"/>
              <a:t>Okolloh</a:t>
            </a:r>
            <a:r>
              <a:rPr lang="en-US" dirty="0" smtClean="0"/>
              <a:t> suggests, are sometimes for </a:t>
            </a:r>
            <a:r>
              <a:rPr lang="en-US" dirty="0" smtClean="0">
                <a:solidFill>
                  <a:srgbClr val="00FCFF"/>
                </a:solidFill>
              </a:rPr>
              <a:t>enjoyment and communication</a:t>
            </a:r>
            <a:r>
              <a:rPr lang="en-US" dirty="0" smtClean="0"/>
              <a:t>—not solely economic development purposes.</a:t>
            </a:r>
          </a:p>
          <a:p>
            <a:endParaRPr lang="en-US" dirty="0" smtClean="0"/>
          </a:p>
          <a:p>
            <a:r>
              <a:rPr lang="en-US" dirty="0" smtClean="0"/>
              <a:t>This is obvious to some, not to others!</a:t>
            </a:r>
            <a:endParaRPr lang="en-US" dirty="0"/>
          </a:p>
        </p:txBody>
      </p:sp>
      <p:sp>
        <p:nvSpPr>
          <p:cNvPr id="4" name="TextBox 3"/>
          <p:cNvSpPr txBox="1"/>
          <p:nvPr/>
        </p:nvSpPr>
        <p:spPr>
          <a:xfrm>
            <a:off x="556845" y="1018488"/>
            <a:ext cx="8364415" cy="430887"/>
          </a:xfrm>
          <a:prstGeom prst="rect">
            <a:avLst/>
          </a:prstGeom>
          <a:noFill/>
        </p:spPr>
        <p:txBody>
          <a:bodyPr wrap="square" rtlCol="0">
            <a:spAutoFit/>
          </a:bodyPr>
          <a:lstStyle/>
          <a:p>
            <a:pPr algn="r"/>
            <a:r>
              <a:rPr lang="en-US" sz="2200" dirty="0" smtClean="0">
                <a:solidFill>
                  <a:srgbClr val="00FCFF"/>
                </a:solidFill>
              </a:rPr>
              <a:t>*</a:t>
            </a:r>
            <a:r>
              <a:rPr lang="en-US" sz="2200" u="sng" dirty="0" smtClean="0">
                <a:solidFill>
                  <a:schemeClr val="bg1">
                    <a:lumMod val="65000"/>
                  </a:schemeClr>
                </a:solidFill>
              </a:rPr>
              <a:t>not</a:t>
            </a:r>
            <a:r>
              <a:rPr lang="en-US" sz="2200" dirty="0" smtClean="0">
                <a:solidFill>
                  <a:schemeClr val="bg1">
                    <a:lumMod val="65000"/>
                  </a:schemeClr>
                </a:solidFill>
              </a:rPr>
              <a:t> “</a:t>
            </a:r>
            <a:r>
              <a:rPr lang="en-US" sz="2200" i="1" dirty="0" smtClean="0">
                <a:solidFill>
                  <a:schemeClr val="bg1">
                    <a:lumMod val="65000"/>
                  </a:schemeClr>
                </a:solidFill>
              </a:rPr>
              <a:t>for”</a:t>
            </a:r>
            <a:r>
              <a:rPr lang="en-US" sz="2200" dirty="0" smtClean="0">
                <a:solidFill>
                  <a:schemeClr val="bg1">
                    <a:lumMod val="65000"/>
                  </a:schemeClr>
                </a:solidFill>
              </a:rPr>
              <a:t> development, but simply there. :)</a:t>
            </a:r>
            <a:endParaRPr lang="en-US" sz="2200" dirty="0">
              <a:solidFill>
                <a:schemeClr val="bg1">
                  <a:lumMod val="65000"/>
                </a:schemeClr>
              </a:solidFill>
            </a:endParaRPr>
          </a:p>
        </p:txBody>
      </p:sp>
    </p:spTree>
    <p:extLst>
      <p:ext uri="{BB962C8B-B14F-4D97-AF65-F5344CB8AC3E}">
        <p14:creationId xmlns:p14="http://schemas.microsoft.com/office/powerpoint/2010/main" val="1371618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0172"/>
            <a:ext cx="8229600" cy="1143000"/>
          </a:xfrm>
        </p:spPr>
        <p:txBody>
          <a:bodyPr/>
          <a:lstStyle/>
          <a:p>
            <a:pPr algn="l"/>
            <a:r>
              <a:rPr lang="en-US" dirty="0" smtClean="0"/>
              <a:t>Sam’s UX </a:t>
            </a:r>
            <a:r>
              <a:rPr lang="en-US" dirty="0" err="1" smtClean="0"/>
              <a:t>ProTips</a:t>
            </a:r>
            <a:endParaRPr lang="en-US" dirty="0"/>
          </a:p>
        </p:txBody>
      </p:sp>
    </p:spTree>
    <p:extLst>
      <p:ext uri="{BB962C8B-B14F-4D97-AF65-F5344CB8AC3E}">
        <p14:creationId xmlns:p14="http://schemas.microsoft.com/office/powerpoint/2010/main" val="22915813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23" y="367414"/>
            <a:ext cx="8699216" cy="6078385"/>
          </a:xfrm>
        </p:spPr>
        <p:txBody>
          <a:bodyPr>
            <a:normAutofit/>
          </a:bodyPr>
          <a:lstStyle/>
          <a:p>
            <a:pPr algn="l"/>
            <a:r>
              <a:rPr lang="en-US" sz="2800" dirty="0"/>
              <a:t>Constraints are </a:t>
            </a:r>
            <a:r>
              <a:rPr lang="en-US" sz="2800" dirty="0" smtClean="0"/>
              <a:t>awesome.</a:t>
            </a:r>
            <a:br>
              <a:rPr lang="en-US" sz="2800" dirty="0" smtClean="0"/>
            </a:br>
            <a:r>
              <a:rPr lang="en-US" sz="2800" dirty="0" smtClean="0"/>
              <a:t>Critique </a:t>
            </a:r>
            <a:r>
              <a:rPr lang="en-US" sz="2800" dirty="0"/>
              <a:t>is not </a:t>
            </a:r>
            <a:r>
              <a:rPr lang="en-US" sz="2800" dirty="0" smtClean="0"/>
              <a:t>opinion.</a:t>
            </a:r>
            <a:br>
              <a:rPr lang="en-US" sz="2800" dirty="0" smtClean="0"/>
            </a:br>
            <a:r>
              <a:rPr lang="en-US" sz="2800" dirty="0" smtClean="0"/>
              <a:t>All </a:t>
            </a:r>
            <a:r>
              <a:rPr lang="en-US" sz="2800" dirty="0"/>
              <a:t>UX is knowledge </a:t>
            </a:r>
            <a:r>
              <a:rPr lang="en-US" sz="2800" dirty="0" smtClean="0"/>
              <a:t>based.</a:t>
            </a:r>
            <a:br>
              <a:rPr lang="en-US" sz="2800" dirty="0" smtClean="0"/>
            </a:br>
            <a:r>
              <a:rPr lang="en-US" sz="2800" dirty="0" smtClean="0"/>
              <a:t>For </a:t>
            </a:r>
            <a:r>
              <a:rPr lang="en-US" sz="2800" dirty="0"/>
              <a:t>every rule, there is a reason to break </a:t>
            </a:r>
            <a:r>
              <a:rPr lang="en-US" sz="2800" dirty="0" smtClean="0"/>
              <a:t>it.</a:t>
            </a:r>
            <a:br>
              <a:rPr lang="en-US" sz="2800" dirty="0" smtClean="0"/>
            </a:br>
            <a:r>
              <a:rPr lang="en-US" sz="2800" dirty="0" smtClean="0"/>
              <a:t>You </a:t>
            </a:r>
            <a:r>
              <a:rPr lang="en-US" sz="2800" dirty="0"/>
              <a:t>are not, and never will be, your </a:t>
            </a:r>
            <a:r>
              <a:rPr lang="en-US" sz="2800" dirty="0" smtClean="0"/>
              <a:t>user.</a:t>
            </a:r>
            <a:br>
              <a:rPr lang="en-US" sz="2800" dirty="0" smtClean="0"/>
            </a:br>
            <a:r>
              <a:rPr lang="en-US" sz="2800" dirty="0" smtClean="0"/>
              <a:t>Users </a:t>
            </a:r>
            <a:r>
              <a:rPr lang="en-US" sz="2800" dirty="0"/>
              <a:t>are bad designers, but they know bad </a:t>
            </a:r>
            <a:r>
              <a:rPr lang="en-US" sz="2800" dirty="0" smtClean="0"/>
              <a:t>design.</a:t>
            </a:r>
            <a:br>
              <a:rPr lang="en-US" sz="2800" dirty="0" smtClean="0"/>
            </a:br>
            <a:r>
              <a:rPr lang="en-US" sz="2800" dirty="0" smtClean="0"/>
              <a:t>Expect </a:t>
            </a:r>
            <a:r>
              <a:rPr lang="en-US" sz="2800" dirty="0"/>
              <a:t>to be wrong, and embrace </a:t>
            </a:r>
            <a:r>
              <a:rPr lang="en-US" sz="2800" dirty="0" smtClean="0"/>
              <a:t>it.</a:t>
            </a:r>
            <a:br>
              <a:rPr lang="en-US" sz="2800" dirty="0" smtClean="0"/>
            </a:br>
            <a:r>
              <a:rPr lang="en-US" sz="2800" dirty="0" smtClean="0"/>
              <a:t>It depends.</a:t>
            </a:r>
            <a:br>
              <a:rPr lang="en-US" sz="2800" dirty="0" smtClean="0"/>
            </a:br>
            <a:r>
              <a:rPr lang="en-US" sz="2800" dirty="0" smtClean="0"/>
              <a:t>Be reflexive.</a:t>
            </a:r>
            <a:br>
              <a:rPr lang="en-US" sz="2800" dirty="0" smtClean="0"/>
            </a:br>
            <a:r>
              <a:rPr lang="en-US" sz="2800" dirty="0" smtClean="0"/>
              <a:t>Ideas are easy, good UX is hard.</a:t>
            </a:r>
            <a:endParaRPr lang="en-US" sz="2800" dirty="0"/>
          </a:p>
        </p:txBody>
      </p:sp>
    </p:spTree>
    <p:extLst>
      <p:ext uri="{BB962C8B-B14F-4D97-AF65-F5344CB8AC3E}">
        <p14:creationId xmlns:p14="http://schemas.microsoft.com/office/powerpoint/2010/main" val="234055396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237" y="1709735"/>
            <a:ext cx="4395509" cy="718171"/>
          </a:xfrm>
        </p:spPr>
        <p:txBody>
          <a:bodyPr>
            <a:normAutofit/>
          </a:bodyPr>
          <a:lstStyle/>
          <a:p>
            <a:pPr algn="l"/>
            <a:r>
              <a:rPr lang="en-US" sz="4000" dirty="0" smtClean="0"/>
              <a:t>Quick Usefulness</a:t>
            </a:r>
            <a:endParaRPr lang="en-US" sz="4000" dirty="0">
              <a:solidFill>
                <a:srgbClr val="FFFFFF"/>
              </a:solidFill>
            </a:endParaRPr>
          </a:p>
        </p:txBody>
      </p:sp>
      <p:sp>
        <p:nvSpPr>
          <p:cNvPr id="3" name="Content Placeholder 2"/>
          <p:cNvSpPr>
            <a:spLocks noGrp="1"/>
          </p:cNvSpPr>
          <p:nvPr>
            <p:ph idx="1"/>
          </p:nvPr>
        </p:nvSpPr>
        <p:spPr>
          <a:xfrm>
            <a:off x="3131352" y="2466013"/>
            <a:ext cx="4891105" cy="798172"/>
          </a:xfrm>
        </p:spPr>
        <p:txBody>
          <a:bodyPr>
            <a:noAutofit/>
          </a:bodyPr>
          <a:lstStyle/>
          <a:p>
            <a:r>
              <a:rPr lang="en-US" sz="3000" b="1" dirty="0" smtClean="0">
                <a:solidFill>
                  <a:srgbClr val="2AFAFF"/>
                </a:solidFill>
              </a:rPr>
              <a:t>Man on the street –</a:t>
            </a:r>
            <a:r>
              <a:rPr lang="en-US" sz="3000" b="1" dirty="0" err="1" smtClean="0">
                <a:solidFill>
                  <a:srgbClr val="2AFAFF"/>
                </a:solidFill>
              </a:rPr>
              <a:t>ish</a:t>
            </a:r>
            <a:r>
              <a:rPr lang="en-US" sz="3000" b="1" dirty="0" smtClean="0">
                <a:solidFill>
                  <a:srgbClr val="2AFAFF"/>
                </a:solidFill>
              </a:rPr>
              <a:t>.</a:t>
            </a:r>
            <a:endParaRPr lang="en-US" sz="3000" dirty="0" smtClean="0"/>
          </a:p>
        </p:txBody>
      </p:sp>
    </p:spTree>
    <p:extLst>
      <p:ext uri="{BB962C8B-B14F-4D97-AF65-F5344CB8AC3E}">
        <p14:creationId xmlns:p14="http://schemas.microsoft.com/office/powerpoint/2010/main" val="180789475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Take Homes, What are they?</a:t>
            </a:r>
            <a:endParaRPr lang="en-US" sz="4000" dirty="0">
              <a:solidFill>
                <a:srgbClr val="FFFFFF"/>
              </a:solidFill>
            </a:endParaRPr>
          </a:p>
        </p:txBody>
      </p:sp>
      <p:sp>
        <p:nvSpPr>
          <p:cNvPr id="3" name="Content Placeholder 2"/>
          <p:cNvSpPr>
            <a:spLocks noGrp="1"/>
          </p:cNvSpPr>
          <p:nvPr>
            <p:ph idx="1"/>
          </p:nvPr>
        </p:nvSpPr>
        <p:spPr>
          <a:xfrm>
            <a:off x="457199" y="1091198"/>
            <a:ext cx="8509049" cy="5574115"/>
          </a:xfrm>
        </p:spPr>
        <p:txBody>
          <a:bodyPr>
            <a:noAutofit/>
          </a:bodyPr>
          <a:lstStyle/>
          <a:p>
            <a:r>
              <a:rPr lang="en-US" sz="3000" dirty="0"/>
              <a:t>	Why UX?</a:t>
            </a:r>
          </a:p>
          <a:p>
            <a:r>
              <a:rPr lang="en-US" sz="3000" dirty="0"/>
              <a:t>	</a:t>
            </a:r>
            <a:endParaRPr lang="en-US" sz="3000" dirty="0" smtClean="0"/>
          </a:p>
          <a:p>
            <a:r>
              <a:rPr lang="en-US" sz="3000" dirty="0"/>
              <a:t>	</a:t>
            </a:r>
            <a:r>
              <a:rPr lang="en-US" sz="3000" dirty="0" smtClean="0"/>
              <a:t>What </a:t>
            </a:r>
            <a:r>
              <a:rPr lang="en-US" sz="3000" dirty="0"/>
              <a:t>is UX (and all those other words)?</a:t>
            </a:r>
          </a:p>
          <a:p>
            <a:r>
              <a:rPr lang="en-US" sz="3000" dirty="0"/>
              <a:t>	</a:t>
            </a:r>
            <a:endParaRPr lang="en-US" sz="3000" dirty="0" smtClean="0"/>
          </a:p>
          <a:p>
            <a:r>
              <a:rPr lang="en-US" sz="3000" dirty="0"/>
              <a:t>	</a:t>
            </a:r>
            <a:r>
              <a:rPr lang="en-US" sz="3000" dirty="0" smtClean="0"/>
              <a:t>What </a:t>
            </a:r>
            <a:r>
              <a:rPr lang="en-US" sz="3000" dirty="0"/>
              <a:t>matters in UX</a:t>
            </a:r>
            <a:r>
              <a:rPr lang="en-US" sz="3000" dirty="0" smtClean="0"/>
              <a:t>?</a:t>
            </a:r>
          </a:p>
          <a:p>
            <a:r>
              <a:rPr lang="en-US" sz="3000" dirty="0"/>
              <a:t>	</a:t>
            </a:r>
            <a:endParaRPr lang="en-US" sz="3000" dirty="0" smtClean="0"/>
          </a:p>
          <a:p>
            <a:r>
              <a:rPr lang="en-US" sz="3000" dirty="0"/>
              <a:t>	</a:t>
            </a:r>
            <a:r>
              <a:rPr lang="en-US" sz="3000" dirty="0" smtClean="0"/>
              <a:t>History/Terminology</a:t>
            </a:r>
          </a:p>
          <a:p>
            <a:r>
              <a:rPr lang="en-US" sz="3000" dirty="0"/>
              <a:t>	</a:t>
            </a:r>
            <a:endParaRPr lang="en-US" sz="3000" dirty="0" smtClean="0"/>
          </a:p>
        </p:txBody>
      </p:sp>
    </p:spTree>
    <p:extLst>
      <p:ext uri="{BB962C8B-B14F-4D97-AF65-F5344CB8AC3E}">
        <p14:creationId xmlns:p14="http://schemas.microsoft.com/office/powerpoint/2010/main" val="1807894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Homework</a:t>
            </a:r>
            <a:endParaRPr lang="en-US" sz="4000" dirty="0">
              <a:solidFill>
                <a:srgbClr val="FFFFFF"/>
              </a:solidFill>
            </a:endParaRPr>
          </a:p>
        </p:txBody>
      </p:sp>
      <p:sp>
        <p:nvSpPr>
          <p:cNvPr id="3" name="Content Placeholder 2"/>
          <p:cNvSpPr>
            <a:spLocks noGrp="1"/>
          </p:cNvSpPr>
          <p:nvPr>
            <p:ph idx="1"/>
          </p:nvPr>
        </p:nvSpPr>
        <p:spPr>
          <a:xfrm>
            <a:off x="457199" y="1091198"/>
            <a:ext cx="8509049" cy="5574115"/>
          </a:xfrm>
        </p:spPr>
        <p:txBody>
          <a:bodyPr>
            <a:noAutofit/>
          </a:bodyPr>
          <a:lstStyle/>
          <a:p>
            <a:r>
              <a:rPr lang="en-US" sz="3000" dirty="0" smtClean="0"/>
              <a:t>DUE: Tuesday night via email</a:t>
            </a:r>
            <a:endParaRPr lang="en-US" sz="3000" dirty="0"/>
          </a:p>
          <a:p>
            <a:r>
              <a:rPr lang="en-US" sz="3000" dirty="0" smtClean="0"/>
              <a:t>Readings</a:t>
            </a:r>
          </a:p>
          <a:p>
            <a:r>
              <a:rPr lang="en-US" sz="3000" dirty="0"/>
              <a:t>	</a:t>
            </a:r>
            <a:r>
              <a:rPr lang="en-US" sz="3000" dirty="0" smtClean="0"/>
              <a:t>Don Norman, The Design of Everyday Things</a:t>
            </a:r>
          </a:p>
          <a:p>
            <a:r>
              <a:rPr lang="en-US" sz="3000" dirty="0"/>
              <a:t>	</a:t>
            </a:r>
            <a:r>
              <a:rPr lang="en-US" sz="3000" dirty="0" smtClean="0"/>
              <a:t>User Centered Design</a:t>
            </a:r>
          </a:p>
          <a:p>
            <a:r>
              <a:rPr lang="en-US" sz="3000" dirty="0"/>
              <a:t>	</a:t>
            </a:r>
            <a:r>
              <a:rPr lang="en-US" sz="3000" dirty="0" smtClean="0"/>
              <a:t>Salvador, Design </a:t>
            </a:r>
            <a:r>
              <a:rPr lang="en-US" sz="3000" dirty="0" err="1" smtClean="0"/>
              <a:t>Ethongraphy</a:t>
            </a:r>
            <a:endParaRPr lang="en-US" sz="3000" dirty="0"/>
          </a:p>
          <a:p>
            <a:r>
              <a:rPr lang="en-US" sz="3000" dirty="0"/>
              <a:t>	</a:t>
            </a:r>
            <a:endParaRPr lang="en-US" sz="3000" dirty="0" smtClean="0"/>
          </a:p>
          <a:p>
            <a:r>
              <a:rPr lang="en-US" sz="3000" dirty="0" smtClean="0"/>
              <a:t>Usefulness for you – Man on the Street Interview</a:t>
            </a:r>
          </a:p>
          <a:p>
            <a:r>
              <a:rPr lang="en-US" sz="3000" dirty="0"/>
              <a:t>	</a:t>
            </a:r>
            <a:r>
              <a:rPr lang="en-US" sz="3000" dirty="0" smtClean="0"/>
              <a:t>Email Samantha answers from 3 users</a:t>
            </a:r>
            <a:br>
              <a:rPr lang="en-US" sz="3000" dirty="0" smtClean="0"/>
            </a:br>
            <a:r>
              <a:rPr lang="en-US" sz="3000" dirty="0" smtClean="0"/>
              <a:t>	and the questions you asked.</a:t>
            </a:r>
          </a:p>
        </p:txBody>
      </p:sp>
    </p:spTree>
    <p:extLst>
      <p:ext uri="{BB962C8B-B14F-4D97-AF65-F5344CB8AC3E}">
        <p14:creationId xmlns:p14="http://schemas.microsoft.com/office/powerpoint/2010/main" val="39501026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97713" cy="1143000"/>
          </a:xfrm>
        </p:spPr>
        <p:txBody>
          <a:bodyPr>
            <a:normAutofit/>
          </a:bodyPr>
          <a:lstStyle/>
          <a:p>
            <a:pPr algn="l"/>
            <a:r>
              <a:rPr lang="en-US" dirty="0" smtClean="0">
                <a:solidFill>
                  <a:srgbClr val="FFFFFF"/>
                </a:solidFill>
              </a:rPr>
              <a:t>Image Sources*</a:t>
            </a:r>
            <a:endParaRPr lang="en-US" dirty="0">
              <a:solidFill>
                <a:srgbClr val="FFFFFF"/>
              </a:solidFill>
            </a:endParaRPr>
          </a:p>
        </p:txBody>
      </p:sp>
      <p:sp>
        <p:nvSpPr>
          <p:cNvPr id="3" name="Content Placeholder 2"/>
          <p:cNvSpPr>
            <a:spLocks noGrp="1"/>
          </p:cNvSpPr>
          <p:nvPr>
            <p:ph idx="1"/>
          </p:nvPr>
        </p:nvSpPr>
        <p:spPr>
          <a:xfrm>
            <a:off x="457200" y="1600200"/>
            <a:ext cx="8524616" cy="5151590"/>
          </a:xfrm>
        </p:spPr>
        <p:txBody>
          <a:bodyPr>
            <a:normAutofit fontScale="55000" lnSpcReduction="20000"/>
          </a:bodyPr>
          <a:lstStyle/>
          <a:p>
            <a:r>
              <a:rPr lang="en-US" sz="2400" dirty="0">
                <a:solidFill>
                  <a:schemeClr val="bg1"/>
                </a:solidFill>
              </a:rPr>
              <a:t>Macintosh Computer:</a:t>
            </a:r>
          </a:p>
          <a:p>
            <a:r>
              <a:rPr lang="en-US" sz="2400" dirty="0">
                <a:solidFill>
                  <a:schemeClr val="bg1"/>
                </a:solidFill>
              </a:rPr>
              <a:t>http://</a:t>
            </a:r>
            <a:r>
              <a:rPr lang="en-US" sz="2400" dirty="0" err="1">
                <a:solidFill>
                  <a:schemeClr val="bg1"/>
                </a:solidFill>
              </a:rPr>
              <a:t>oldcomputers.net</a:t>
            </a:r>
            <a:r>
              <a:rPr lang="en-US" sz="2400" dirty="0">
                <a:solidFill>
                  <a:schemeClr val="bg1"/>
                </a:solidFill>
              </a:rPr>
              <a:t>/</a:t>
            </a:r>
            <a:r>
              <a:rPr lang="en-US" sz="2400" dirty="0" err="1">
                <a:solidFill>
                  <a:schemeClr val="bg1"/>
                </a:solidFill>
              </a:rPr>
              <a:t>pics</a:t>
            </a:r>
            <a:r>
              <a:rPr lang="en-US" sz="2400" dirty="0">
                <a:solidFill>
                  <a:schemeClr val="bg1"/>
                </a:solidFill>
              </a:rPr>
              <a:t>/</a:t>
            </a:r>
            <a:r>
              <a:rPr lang="en-US" sz="2400" dirty="0" err="1">
                <a:solidFill>
                  <a:schemeClr val="bg1"/>
                </a:solidFill>
              </a:rPr>
              <a:t>macintosh.jpg</a:t>
            </a:r>
            <a:endParaRPr lang="en-US" sz="2400" dirty="0">
              <a:solidFill>
                <a:schemeClr val="bg1"/>
              </a:solidFill>
            </a:endParaRPr>
          </a:p>
          <a:p>
            <a:endParaRPr lang="en-US" sz="2400" dirty="0">
              <a:solidFill>
                <a:schemeClr val="bg1"/>
              </a:solidFill>
            </a:endParaRPr>
          </a:p>
          <a:p>
            <a:r>
              <a:rPr lang="en-US" sz="2400" dirty="0">
                <a:solidFill>
                  <a:schemeClr val="bg1"/>
                </a:solidFill>
              </a:rPr>
              <a:t>GPS:</a:t>
            </a:r>
          </a:p>
          <a:p>
            <a:r>
              <a:rPr lang="en-US" sz="2400" dirty="0">
                <a:solidFill>
                  <a:schemeClr val="bg1"/>
                </a:solidFill>
              </a:rPr>
              <a:t>http://i2.cdn.turner.com/money/galleries/2011/technology/1110/</a:t>
            </a:r>
            <a:r>
              <a:rPr lang="en-US" sz="2400" dirty="0" err="1">
                <a:solidFill>
                  <a:schemeClr val="bg1"/>
                </a:solidFill>
              </a:rPr>
              <a:t>gallery.government_inventions</a:t>
            </a:r>
            <a:r>
              <a:rPr lang="en-US" sz="2400" dirty="0">
                <a:solidFill>
                  <a:schemeClr val="bg1"/>
                </a:solidFill>
              </a:rPr>
              <a:t>/images/</a:t>
            </a:r>
            <a:r>
              <a:rPr lang="en-US" sz="2400" dirty="0" err="1">
                <a:solidFill>
                  <a:schemeClr val="bg1"/>
                </a:solidFill>
              </a:rPr>
              <a:t>gps-navigation.ju.jpg</a:t>
            </a:r>
            <a:endParaRPr lang="en-US" sz="2400" dirty="0">
              <a:solidFill>
                <a:schemeClr val="bg1"/>
              </a:solidFill>
            </a:endParaRPr>
          </a:p>
          <a:p>
            <a:endParaRPr lang="en-US" sz="2400" dirty="0">
              <a:solidFill>
                <a:schemeClr val="bg1"/>
              </a:solidFill>
            </a:endParaRPr>
          </a:p>
          <a:p>
            <a:r>
              <a:rPr lang="en-US" sz="2400" dirty="0">
                <a:solidFill>
                  <a:schemeClr val="bg1"/>
                </a:solidFill>
              </a:rPr>
              <a:t>Google Glass:</a:t>
            </a:r>
          </a:p>
          <a:p>
            <a:r>
              <a:rPr lang="en-US" sz="2400" dirty="0">
                <a:solidFill>
                  <a:schemeClr val="bg1"/>
                </a:solidFill>
              </a:rPr>
              <a:t>http://</a:t>
            </a:r>
            <a:r>
              <a:rPr lang="en-US" sz="2400" dirty="0" err="1">
                <a:solidFill>
                  <a:schemeClr val="bg1"/>
                </a:solidFill>
              </a:rPr>
              <a:t>www.androidheadlines.com</a:t>
            </a:r>
            <a:r>
              <a:rPr lang="en-US" sz="2400" dirty="0">
                <a:solidFill>
                  <a:schemeClr val="bg1"/>
                </a:solidFill>
              </a:rPr>
              <a:t>/</a:t>
            </a:r>
            <a:r>
              <a:rPr lang="en-US" sz="2400" dirty="0" err="1">
                <a:solidFill>
                  <a:schemeClr val="bg1"/>
                </a:solidFill>
              </a:rPr>
              <a:t>wp</a:t>
            </a:r>
            <a:r>
              <a:rPr lang="en-US" sz="2400" dirty="0">
                <a:solidFill>
                  <a:schemeClr val="bg1"/>
                </a:solidFill>
              </a:rPr>
              <a:t>-content/uploads/2013/04/</a:t>
            </a:r>
            <a:r>
              <a:rPr lang="en-US" sz="2400" dirty="0" err="1">
                <a:solidFill>
                  <a:schemeClr val="bg1"/>
                </a:solidFill>
              </a:rPr>
              <a:t>google</a:t>
            </a:r>
            <a:r>
              <a:rPr lang="en-US" sz="2400" dirty="0">
                <a:solidFill>
                  <a:schemeClr val="bg1"/>
                </a:solidFill>
              </a:rPr>
              <a:t>-glass-wallpaper-</a:t>
            </a:r>
            <a:r>
              <a:rPr lang="en-US" sz="2400" dirty="0" err="1">
                <a:solidFill>
                  <a:schemeClr val="bg1"/>
                </a:solidFill>
              </a:rPr>
              <a:t>hd.jpg</a:t>
            </a:r>
            <a:endParaRPr lang="en-US" sz="2400" dirty="0">
              <a:solidFill>
                <a:schemeClr val="bg1"/>
              </a:solidFill>
            </a:endParaRPr>
          </a:p>
          <a:p>
            <a:endParaRPr lang="en-US" sz="2400" dirty="0">
              <a:solidFill>
                <a:schemeClr val="bg1"/>
              </a:solidFill>
            </a:endParaRPr>
          </a:p>
          <a:p>
            <a:r>
              <a:rPr lang="en-US" sz="2400" dirty="0">
                <a:solidFill>
                  <a:schemeClr val="bg1"/>
                </a:solidFill>
              </a:rPr>
              <a:t>Surfing Cat:</a:t>
            </a:r>
          </a:p>
          <a:p>
            <a:r>
              <a:rPr lang="en-US" sz="2400" dirty="0">
                <a:solidFill>
                  <a:schemeClr val="bg1"/>
                </a:solidFill>
              </a:rPr>
              <a:t>http://4.bp.blogspot.com/-6nEL_gkYi9c/T1QwywMuH9I/</a:t>
            </a:r>
            <a:r>
              <a:rPr lang="en-US" sz="2400" dirty="0" err="1">
                <a:solidFill>
                  <a:schemeClr val="bg1"/>
                </a:solidFill>
              </a:rPr>
              <a:t>AAAAAAAAAag</a:t>
            </a:r>
            <a:r>
              <a:rPr lang="en-US" sz="2400" dirty="0">
                <a:solidFill>
                  <a:schemeClr val="bg1"/>
                </a:solidFill>
              </a:rPr>
              <a:t>/N7vuIqS-h8A/s1600/surfing%2Bcat.jpg</a:t>
            </a:r>
          </a:p>
          <a:p>
            <a:endParaRPr lang="en-US" sz="2400" dirty="0">
              <a:solidFill>
                <a:schemeClr val="bg1"/>
              </a:solidFill>
            </a:endParaRPr>
          </a:p>
          <a:p>
            <a:r>
              <a:rPr lang="en-US" sz="2400" dirty="0">
                <a:solidFill>
                  <a:schemeClr val="bg1"/>
                </a:solidFill>
              </a:rPr>
              <a:t>Surfing Dog:</a:t>
            </a:r>
          </a:p>
          <a:p>
            <a:r>
              <a:rPr lang="en-US" sz="2400" dirty="0">
                <a:solidFill>
                  <a:schemeClr val="bg1"/>
                </a:solidFill>
              </a:rPr>
              <a:t>http://www3.allaroundphilly.com/blogs/</a:t>
            </a:r>
            <a:r>
              <a:rPr lang="en-US" sz="2400" dirty="0" err="1">
                <a:solidFill>
                  <a:schemeClr val="bg1"/>
                </a:solidFill>
              </a:rPr>
              <a:t>trentonian</a:t>
            </a:r>
            <a:r>
              <a:rPr lang="en-US" sz="2400" dirty="0">
                <a:solidFill>
                  <a:schemeClr val="bg1"/>
                </a:solidFill>
              </a:rPr>
              <a:t>/weird/</a:t>
            </a:r>
            <a:r>
              <a:rPr lang="en-US" sz="2400" dirty="0" err="1">
                <a:solidFill>
                  <a:schemeClr val="bg1"/>
                </a:solidFill>
              </a:rPr>
              <a:t>uploaded_images</a:t>
            </a:r>
            <a:r>
              <a:rPr lang="en-US" sz="2400" dirty="0">
                <a:solidFill>
                  <a:schemeClr val="bg1"/>
                </a:solidFill>
              </a:rPr>
              <a:t>/Surfer-Dude-Dog-703356.jpg</a:t>
            </a:r>
          </a:p>
          <a:p>
            <a:endParaRPr lang="en-US" sz="2400" dirty="0">
              <a:solidFill>
                <a:schemeClr val="bg1"/>
              </a:solidFill>
            </a:endParaRPr>
          </a:p>
          <a:p>
            <a:r>
              <a:rPr lang="en-US" sz="2400" dirty="0">
                <a:solidFill>
                  <a:schemeClr val="bg1"/>
                </a:solidFill>
              </a:rPr>
              <a:t>Surfing Llama:</a:t>
            </a:r>
          </a:p>
          <a:p>
            <a:r>
              <a:rPr lang="en-US" sz="2400" dirty="0">
                <a:solidFill>
                  <a:schemeClr val="bg1"/>
                </a:solidFill>
              </a:rPr>
              <a:t>http://</a:t>
            </a:r>
            <a:r>
              <a:rPr lang="en-US" sz="2400" dirty="0" err="1">
                <a:solidFill>
                  <a:schemeClr val="bg1"/>
                </a:solidFill>
              </a:rPr>
              <a:t>static.fjcdn.com</a:t>
            </a:r>
            <a:r>
              <a:rPr lang="en-US" sz="2400" dirty="0">
                <a:solidFill>
                  <a:schemeClr val="bg1"/>
                </a:solidFill>
              </a:rPr>
              <a:t>/large/pictures/57/8c/578c81_418704.</a:t>
            </a:r>
            <a:r>
              <a:rPr lang="en-US" sz="2400" dirty="0" smtClean="0">
                <a:solidFill>
                  <a:schemeClr val="bg1"/>
                </a:solidFill>
              </a:rPr>
              <a:t>jpg</a:t>
            </a:r>
          </a:p>
          <a:p>
            <a:endParaRPr lang="en-US" sz="2400" dirty="0">
              <a:solidFill>
                <a:schemeClr val="bg1"/>
              </a:solidFill>
            </a:endParaRPr>
          </a:p>
          <a:p>
            <a:r>
              <a:rPr lang="en-US" sz="2400" dirty="0" smtClean="0">
                <a:solidFill>
                  <a:schemeClr val="bg1"/>
                </a:solidFill>
              </a:rPr>
              <a:t>Nicola Bidwell:</a:t>
            </a:r>
          </a:p>
          <a:p>
            <a:r>
              <a:rPr lang="en-US" sz="2400" dirty="0">
                <a:solidFill>
                  <a:schemeClr val="bg1"/>
                </a:solidFill>
              </a:rPr>
              <a:t>http://</a:t>
            </a:r>
            <a:r>
              <a:rPr lang="en-US" sz="2400" dirty="0" err="1">
                <a:solidFill>
                  <a:schemeClr val="bg1"/>
                </a:solidFill>
              </a:rPr>
              <a:t>deliveryimages.acm.org</a:t>
            </a:r>
            <a:r>
              <a:rPr lang="en-US" sz="2400" dirty="0">
                <a:solidFill>
                  <a:schemeClr val="bg1"/>
                </a:solidFill>
              </a:rPr>
              <a:t>/10.1145/2380000/2377797/ins01.gif</a:t>
            </a:r>
            <a:endParaRPr lang="en-US" sz="2400" dirty="0" smtClean="0">
              <a:solidFill>
                <a:schemeClr val="bg1"/>
              </a:solidFill>
            </a:endParaRPr>
          </a:p>
          <a:p>
            <a:endParaRPr lang="en-US" sz="2400" dirty="0">
              <a:solidFill>
                <a:schemeClr val="bg1"/>
              </a:solidFill>
            </a:endParaRPr>
          </a:p>
          <a:p>
            <a:r>
              <a:rPr lang="en-US" sz="2400" dirty="0" smtClean="0">
                <a:solidFill>
                  <a:schemeClr val="bg1"/>
                </a:solidFill>
              </a:rPr>
              <a:t>*Image credits for diagrams are on each slide. Contact me for additional source references.</a:t>
            </a:r>
            <a:endParaRPr lang="en-US" sz="2400" dirty="0">
              <a:solidFill>
                <a:schemeClr val="bg1"/>
              </a:solidFill>
            </a:endParaRPr>
          </a:p>
        </p:txBody>
      </p:sp>
    </p:spTree>
    <p:extLst>
      <p:ext uri="{BB962C8B-B14F-4D97-AF65-F5344CB8AC3E}">
        <p14:creationId xmlns:p14="http://schemas.microsoft.com/office/powerpoint/2010/main" val="11487991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97713" cy="1143000"/>
          </a:xfrm>
        </p:spPr>
        <p:txBody>
          <a:bodyPr>
            <a:normAutofit/>
          </a:bodyPr>
          <a:lstStyle/>
          <a:p>
            <a:pPr algn="l"/>
            <a:r>
              <a:rPr lang="en-US" dirty="0" smtClean="0">
                <a:solidFill>
                  <a:srgbClr val="FFFFFF"/>
                </a:solidFill>
              </a:rPr>
              <a:t>Ask me questions!</a:t>
            </a:r>
            <a:endParaRPr lang="en-US" dirty="0">
              <a:solidFill>
                <a:srgbClr val="FFFFFF"/>
              </a:solidFill>
            </a:endParaRPr>
          </a:p>
        </p:txBody>
      </p:sp>
      <p:sp>
        <p:nvSpPr>
          <p:cNvPr id="3" name="Content Placeholder 2"/>
          <p:cNvSpPr>
            <a:spLocks noGrp="1"/>
          </p:cNvSpPr>
          <p:nvPr>
            <p:ph idx="1"/>
          </p:nvPr>
        </p:nvSpPr>
        <p:spPr>
          <a:xfrm>
            <a:off x="457200" y="1600200"/>
            <a:ext cx="8524616" cy="5151590"/>
          </a:xfrm>
        </p:spPr>
        <p:txBody>
          <a:bodyPr>
            <a:normAutofit lnSpcReduction="10000"/>
          </a:bodyPr>
          <a:lstStyle/>
          <a:p>
            <a:pPr marL="0" indent="0">
              <a:buNone/>
            </a:pPr>
            <a:endParaRPr lang="en-US" sz="2400" b="1" dirty="0" smtClean="0">
              <a:solidFill>
                <a:schemeClr val="bg1"/>
              </a:solidFill>
            </a:endParaRPr>
          </a:p>
          <a:p>
            <a:pPr marL="0" indent="0">
              <a:buNone/>
            </a:pPr>
            <a:r>
              <a:rPr lang="en-US" sz="2400" b="1" dirty="0" smtClean="0">
                <a:solidFill>
                  <a:schemeClr val="bg1"/>
                </a:solidFill>
              </a:rPr>
              <a:t>Thank you.</a:t>
            </a:r>
            <a:endParaRPr lang="en-US" sz="2400" b="1" dirty="0">
              <a:solidFill>
                <a:schemeClr val="bg1"/>
              </a:solidFill>
            </a:endParaRPr>
          </a:p>
          <a:p>
            <a:pPr marL="0" indent="0">
              <a:buNone/>
            </a:pPr>
            <a:r>
              <a:rPr lang="en-US" sz="2400" dirty="0" smtClean="0">
                <a:solidFill>
                  <a:schemeClr val="bg1"/>
                </a:solidFill>
              </a:rPr>
              <a:t>All of the papers mentioned today will be made available to you after today’s training.</a:t>
            </a:r>
          </a:p>
          <a:p>
            <a:pPr marL="0" indent="0">
              <a:buNone/>
            </a:pPr>
            <a:endParaRPr lang="en-US" sz="2400" b="1" dirty="0">
              <a:solidFill>
                <a:schemeClr val="bg1"/>
              </a:solidFill>
            </a:endParaRPr>
          </a:p>
          <a:p>
            <a:pPr marL="0" indent="0">
              <a:buNone/>
            </a:pPr>
            <a:r>
              <a:rPr lang="en-US" sz="2400" b="1" dirty="0" smtClean="0">
                <a:solidFill>
                  <a:schemeClr val="bg1"/>
                </a:solidFill>
              </a:rPr>
              <a:t>Samantha Merritt</a:t>
            </a:r>
          </a:p>
          <a:p>
            <a:r>
              <a:rPr lang="en-US" sz="2400" dirty="0" smtClean="0">
                <a:solidFill>
                  <a:schemeClr val="bg1"/>
                </a:solidFill>
              </a:rPr>
              <a:t>iHub UX Lab, Operations Lead</a:t>
            </a:r>
          </a:p>
          <a:p>
            <a:r>
              <a:rPr lang="en-US" sz="2400" dirty="0" smtClean="0">
                <a:solidFill>
                  <a:schemeClr val="bg1"/>
                </a:solidFill>
              </a:rPr>
              <a:t>Indiana University, School of Informatics and Computing</a:t>
            </a:r>
            <a:endParaRPr lang="en-US" sz="2400" dirty="0">
              <a:solidFill>
                <a:schemeClr val="bg1"/>
              </a:solidFill>
            </a:endParaRPr>
          </a:p>
          <a:p>
            <a:endParaRPr lang="en-US" sz="2400" dirty="0">
              <a:solidFill>
                <a:schemeClr val="bg1"/>
              </a:solidFill>
            </a:endParaRPr>
          </a:p>
          <a:p>
            <a:r>
              <a:rPr lang="en-US" sz="2000" dirty="0" smtClean="0">
                <a:solidFill>
                  <a:schemeClr val="bg1"/>
                </a:solidFill>
              </a:rPr>
              <a:t>Social Media and Stuff:</a:t>
            </a:r>
          </a:p>
          <a:p>
            <a:r>
              <a:rPr lang="en-US" sz="2000" dirty="0" smtClean="0">
                <a:solidFill>
                  <a:schemeClr val="bg1"/>
                </a:solidFill>
              </a:rPr>
              <a:t>Twitter: @</a:t>
            </a:r>
            <a:r>
              <a:rPr lang="en-US" sz="2000" dirty="0" err="1" smtClean="0">
                <a:solidFill>
                  <a:schemeClr val="bg1"/>
                </a:solidFill>
              </a:rPr>
              <a:t>zuanto</a:t>
            </a:r>
            <a:endParaRPr lang="en-US" sz="2000" dirty="0" smtClean="0">
              <a:solidFill>
                <a:schemeClr val="bg1"/>
              </a:solidFill>
            </a:endParaRPr>
          </a:p>
          <a:p>
            <a:r>
              <a:rPr lang="en-US" sz="2000" dirty="0" smtClean="0">
                <a:solidFill>
                  <a:schemeClr val="bg1"/>
                </a:solidFill>
              </a:rPr>
              <a:t>Email: </a:t>
            </a:r>
            <a:r>
              <a:rPr lang="en-US" sz="2000" dirty="0" err="1" smtClean="0">
                <a:solidFill>
                  <a:schemeClr val="bg1"/>
                </a:solidFill>
              </a:rPr>
              <a:t>sam@moringaschool.com</a:t>
            </a:r>
            <a:endParaRPr lang="en-US" sz="2000" dirty="0" smtClean="0">
              <a:solidFill>
                <a:schemeClr val="bg1"/>
              </a:solidFill>
            </a:endParaRPr>
          </a:p>
          <a:p>
            <a:r>
              <a:rPr lang="en-US" sz="2000" dirty="0" smtClean="0">
                <a:solidFill>
                  <a:schemeClr val="bg1"/>
                </a:solidFill>
              </a:rPr>
              <a:t>http://</a:t>
            </a:r>
            <a:r>
              <a:rPr lang="en-US" sz="2000" dirty="0" err="1" smtClean="0">
                <a:solidFill>
                  <a:schemeClr val="bg1"/>
                </a:solidFill>
              </a:rPr>
              <a:t>samanthamerritt.com</a:t>
            </a:r>
            <a:r>
              <a:rPr lang="en-US" sz="2000" dirty="0" smtClean="0">
                <a:solidFill>
                  <a:schemeClr val="bg1"/>
                </a:solidFill>
              </a:rPr>
              <a:t>/blog/</a:t>
            </a:r>
          </a:p>
        </p:txBody>
      </p:sp>
    </p:spTree>
    <p:extLst>
      <p:ext uri="{BB962C8B-B14F-4D97-AF65-F5344CB8AC3E}">
        <p14:creationId xmlns:p14="http://schemas.microsoft.com/office/powerpoint/2010/main" val="2946888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2712_0632_2humancompu5.jpg?w=640.jpg"/>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91372" y="-2245066"/>
            <a:ext cx="9329027" cy="11930260"/>
          </a:xfrm>
          <a:prstGeom prst="rect">
            <a:avLst/>
          </a:prstGeom>
        </p:spPr>
      </p:pic>
      <p:sp>
        <p:nvSpPr>
          <p:cNvPr id="2" name="Title 1"/>
          <p:cNvSpPr>
            <a:spLocks noGrp="1"/>
          </p:cNvSpPr>
          <p:nvPr>
            <p:ph type="title"/>
          </p:nvPr>
        </p:nvSpPr>
        <p:spPr>
          <a:xfrm>
            <a:off x="2413726" y="5069089"/>
            <a:ext cx="7772400" cy="1362075"/>
          </a:xfrm>
        </p:spPr>
        <p:txBody>
          <a:bodyPr/>
          <a:lstStyle/>
          <a:p>
            <a:r>
              <a:rPr lang="en-US" dirty="0" smtClean="0">
                <a:solidFill>
                  <a:schemeClr val="bg1"/>
                </a:solidFill>
              </a:rPr>
              <a:t>FOUNDATIONS OF HUMAN COMPUTER INTERACTION</a:t>
            </a:r>
            <a:endParaRPr lang="en-US" dirty="0">
              <a:solidFill>
                <a:schemeClr val="bg1"/>
              </a:solidFill>
            </a:endParaRPr>
          </a:p>
        </p:txBody>
      </p:sp>
      <p:sp>
        <p:nvSpPr>
          <p:cNvPr id="3" name="Text Placeholder 2"/>
          <p:cNvSpPr>
            <a:spLocks noGrp="1"/>
          </p:cNvSpPr>
          <p:nvPr>
            <p:ph type="body" idx="1"/>
          </p:nvPr>
        </p:nvSpPr>
        <p:spPr>
          <a:xfrm>
            <a:off x="2494544" y="4756728"/>
            <a:ext cx="6649456" cy="450907"/>
          </a:xfrm>
        </p:spPr>
        <p:txBody>
          <a:bodyPr/>
          <a:lstStyle/>
          <a:p>
            <a:pPr algn="r"/>
            <a:r>
              <a:rPr lang="en-US" dirty="0" smtClean="0">
                <a:solidFill>
                  <a:schemeClr val="bg1">
                    <a:lumMod val="95000"/>
                  </a:schemeClr>
                </a:solidFill>
              </a:rPr>
              <a:t> Thursday, 15January 2015</a:t>
            </a:r>
            <a:endParaRPr lang="en-US" dirty="0">
              <a:solidFill>
                <a:schemeClr val="bg1">
                  <a:lumMod val="95000"/>
                </a:schemeClr>
              </a:solidFill>
            </a:endParaRPr>
          </a:p>
        </p:txBody>
      </p:sp>
    </p:spTree>
    <p:extLst>
      <p:ext uri="{BB962C8B-B14F-4D97-AF65-F5344CB8AC3E}">
        <p14:creationId xmlns:p14="http://schemas.microsoft.com/office/powerpoint/2010/main" val="30882410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718171"/>
          </a:xfrm>
        </p:spPr>
        <p:txBody>
          <a:bodyPr>
            <a:normAutofit/>
          </a:bodyPr>
          <a:lstStyle/>
          <a:p>
            <a:pPr algn="l"/>
            <a:r>
              <a:rPr lang="en-US" sz="4000" dirty="0" smtClean="0"/>
              <a:t>Today’s Plan and Objectives</a:t>
            </a:r>
            <a:endParaRPr lang="en-US" sz="4000" dirty="0">
              <a:solidFill>
                <a:srgbClr val="FFFFFF"/>
              </a:solidFill>
            </a:endParaRPr>
          </a:p>
        </p:txBody>
      </p:sp>
      <p:sp>
        <p:nvSpPr>
          <p:cNvPr id="3" name="Content Placeholder 2"/>
          <p:cNvSpPr>
            <a:spLocks noGrp="1"/>
          </p:cNvSpPr>
          <p:nvPr>
            <p:ph idx="1"/>
          </p:nvPr>
        </p:nvSpPr>
        <p:spPr>
          <a:xfrm>
            <a:off x="457199" y="1091198"/>
            <a:ext cx="8509049" cy="5574115"/>
          </a:xfrm>
        </p:spPr>
        <p:txBody>
          <a:bodyPr>
            <a:noAutofit/>
          </a:bodyPr>
          <a:lstStyle/>
          <a:p>
            <a:r>
              <a:rPr lang="en-US" sz="3000" b="1" dirty="0" smtClean="0">
                <a:solidFill>
                  <a:srgbClr val="2AFAFF"/>
                </a:solidFill>
              </a:rPr>
              <a:t>Part 1:</a:t>
            </a:r>
            <a:r>
              <a:rPr lang="en-US" sz="3000" dirty="0" smtClean="0"/>
              <a:t> 9:00am – 10:15am</a:t>
            </a:r>
          </a:p>
          <a:p>
            <a:r>
              <a:rPr lang="en-US" sz="3000" dirty="0"/>
              <a:t>	Why UX?</a:t>
            </a:r>
          </a:p>
          <a:p>
            <a:r>
              <a:rPr lang="en-US" sz="3000" dirty="0"/>
              <a:t>	What is UX (and all those other words)?</a:t>
            </a:r>
          </a:p>
          <a:p>
            <a:r>
              <a:rPr lang="en-US" sz="3000" dirty="0"/>
              <a:t>	What matters in UX</a:t>
            </a:r>
            <a:r>
              <a:rPr lang="en-US" sz="3000" dirty="0" smtClean="0"/>
              <a:t>?</a:t>
            </a:r>
          </a:p>
          <a:p>
            <a:r>
              <a:rPr lang="en-US" sz="3000" dirty="0"/>
              <a:t>	</a:t>
            </a:r>
            <a:r>
              <a:rPr lang="en-US" sz="3000" dirty="0" smtClean="0"/>
              <a:t>History/Terminology</a:t>
            </a:r>
          </a:p>
          <a:p>
            <a:r>
              <a:rPr lang="en-US" sz="3000" b="1" dirty="0" smtClean="0">
                <a:solidFill>
                  <a:srgbClr val="2AFAFF"/>
                </a:solidFill>
              </a:rPr>
              <a:t>Break:</a:t>
            </a:r>
            <a:r>
              <a:rPr lang="en-US" sz="3000" dirty="0" smtClean="0"/>
              <a:t> 10:15am – 10:30am</a:t>
            </a:r>
          </a:p>
          <a:p>
            <a:r>
              <a:rPr lang="en-US" sz="3000" b="1" dirty="0" smtClean="0">
                <a:solidFill>
                  <a:srgbClr val="2AFAFF"/>
                </a:solidFill>
              </a:rPr>
              <a:t>Part 2:</a:t>
            </a:r>
            <a:r>
              <a:rPr lang="en-US" sz="3000" dirty="0" smtClean="0"/>
              <a:t> 10:30am – 12:30pm</a:t>
            </a:r>
          </a:p>
          <a:p>
            <a:r>
              <a:rPr lang="en-US" sz="3000" dirty="0"/>
              <a:t>	Quick Usefulness</a:t>
            </a:r>
          </a:p>
          <a:p>
            <a:r>
              <a:rPr lang="en-US" sz="3000" dirty="0"/>
              <a:t>	Take-Home Review Points</a:t>
            </a:r>
          </a:p>
          <a:p>
            <a:r>
              <a:rPr lang="en-US" sz="3000" dirty="0"/>
              <a:t>	Homework</a:t>
            </a:r>
            <a:endParaRPr lang="en-US" sz="3000" dirty="0" smtClean="0"/>
          </a:p>
        </p:txBody>
      </p:sp>
    </p:spTree>
    <p:extLst>
      <p:ext uri="{BB962C8B-B14F-4D97-AF65-F5344CB8AC3E}">
        <p14:creationId xmlns:p14="http://schemas.microsoft.com/office/powerpoint/2010/main" val="2930819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149" y="1957522"/>
            <a:ext cx="2629949" cy="718171"/>
          </a:xfrm>
        </p:spPr>
        <p:txBody>
          <a:bodyPr>
            <a:normAutofit/>
          </a:bodyPr>
          <a:lstStyle/>
          <a:p>
            <a:pPr algn="l"/>
            <a:r>
              <a:rPr lang="en-US" sz="4000" dirty="0" smtClean="0"/>
              <a:t>Why UX?</a:t>
            </a:r>
            <a:endParaRPr lang="en-US" sz="4000" dirty="0">
              <a:solidFill>
                <a:srgbClr val="FFFFFF"/>
              </a:solidFill>
            </a:endParaRPr>
          </a:p>
        </p:txBody>
      </p:sp>
      <p:sp>
        <p:nvSpPr>
          <p:cNvPr id="3" name="Content Placeholder 2"/>
          <p:cNvSpPr>
            <a:spLocks noGrp="1"/>
          </p:cNvSpPr>
          <p:nvPr>
            <p:ph idx="1"/>
          </p:nvPr>
        </p:nvSpPr>
        <p:spPr>
          <a:xfrm>
            <a:off x="4284839" y="2774081"/>
            <a:ext cx="3332044" cy="808496"/>
          </a:xfrm>
        </p:spPr>
        <p:txBody>
          <a:bodyPr>
            <a:noAutofit/>
          </a:bodyPr>
          <a:lstStyle/>
          <a:p>
            <a:r>
              <a:rPr lang="en-US" sz="3000" b="1" dirty="0" smtClean="0">
                <a:solidFill>
                  <a:srgbClr val="2AFAFF"/>
                </a:solidFill>
              </a:rPr>
              <a:t>You tell me.</a:t>
            </a:r>
            <a:endParaRPr lang="en-US" sz="3000" dirty="0" smtClean="0"/>
          </a:p>
        </p:txBody>
      </p:sp>
    </p:spTree>
    <p:extLst>
      <p:ext uri="{BB962C8B-B14F-4D97-AF65-F5344CB8AC3E}">
        <p14:creationId xmlns:p14="http://schemas.microsoft.com/office/powerpoint/2010/main" val="3311170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9471</TotalTime>
  <Words>3403</Words>
  <Application>Microsoft Macintosh PowerPoint</Application>
  <PresentationFormat>On-screen Show (4:3)</PresentationFormat>
  <Paragraphs>500</Paragraphs>
  <Slides>68</Slides>
  <Notes>29</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FOUNDATIONS OF UX</vt:lpstr>
      <vt:lpstr>Quick Introduction – Basic Stuff</vt:lpstr>
      <vt:lpstr>Quick Introduction – Official Stuff</vt:lpstr>
      <vt:lpstr>Quick Introduction – Official Stuff</vt:lpstr>
      <vt:lpstr>PowerPoint Presentation</vt:lpstr>
      <vt:lpstr>Quick Orientation</vt:lpstr>
      <vt:lpstr>FOUNDATIONS OF HUMAN COMPUTER INTERACTION</vt:lpstr>
      <vt:lpstr>Today’s Plan and Objectives</vt:lpstr>
      <vt:lpstr>Why UX?</vt:lpstr>
      <vt:lpstr>Terminology Deluge</vt:lpstr>
      <vt:lpstr>PowerPoint Presentation</vt:lpstr>
      <vt:lpstr>Try this…</vt:lpstr>
      <vt:lpstr>PowerPoint Presentation</vt:lpstr>
      <vt:lpstr>PowerPoint Presentation</vt:lpstr>
      <vt:lpstr>PowerPoint Presentation</vt:lpstr>
      <vt:lpstr>PowerPoint Presentation</vt:lpstr>
      <vt:lpstr>PowerPoint Presentation</vt:lpstr>
      <vt:lpstr>PowerPoint Presentation</vt:lpstr>
      <vt:lpstr>Confused? You’re not alone.</vt:lpstr>
      <vt:lpstr>Confused? You’re not alone.</vt:lpstr>
      <vt:lpstr>Confused? You’re not alone.</vt:lpstr>
      <vt:lpstr>PowerPoint Presentation</vt:lpstr>
      <vt:lpstr>PowerPoint Presentation</vt:lpstr>
      <vt:lpstr>PowerPoint Presentation</vt:lpstr>
      <vt:lpstr>PowerPoint Presentation</vt:lpstr>
      <vt:lpstr>PowerPoint Presentation</vt:lpstr>
      <vt:lpstr>PowerPoint Presentation</vt:lpstr>
      <vt:lpstr>Terminology and Abbreviations:</vt:lpstr>
      <vt:lpstr>… So what really matters?</vt:lpstr>
      <vt:lpstr>Why bother with history?</vt:lpstr>
      <vt:lpstr>Before HCI</vt:lpstr>
      <vt:lpstr>Paradigms of Technology Design</vt:lpstr>
      <vt:lpstr>Paradigms of Technology Design</vt:lpstr>
      <vt:lpstr>Paradigms of Technology Design</vt:lpstr>
      <vt:lpstr>Paradigms of Technology Design</vt:lpstr>
      <vt:lpstr>Paradigms of Technology Design</vt:lpstr>
      <vt:lpstr>Paradigms of Technology Design</vt:lpstr>
      <vt:lpstr>Paradigms of Technology Design</vt:lpstr>
      <vt:lpstr>First Wave</vt:lpstr>
      <vt:lpstr>PowerPoint Presentation</vt:lpstr>
      <vt:lpstr>PowerPoint Presentation</vt:lpstr>
      <vt:lpstr>PowerPoint Presentation</vt:lpstr>
      <vt:lpstr>Second Wave</vt:lpstr>
      <vt:lpstr>PowerPoint Presentation</vt:lpstr>
      <vt:lpstr>Third Wave</vt:lpstr>
      <vt:lpstr>It’s a wavy ocean…</vt:lpstr>
      <vt:lpstr>It’s a wavy ocean… but that’s okay.</vt:lpstr>
      <vt:lpstr>Exam!</vt:lpstr>
      <vt:lpstr>PowerPoint Presentation</vt:lpstr>
      <vt:lpstr>PowerPoint Presentation</vt:lpstr>
      <vt:lpstr>PowerPoint Presentation</vt:lpstr>
      <vt:lpstr>Specialized Areas or Related Fields</vt:lpstr>
      <vt:lpstr>Specialized Areas or Related Fields</vt:lpstr>
      <vt:lpstr>ICT4D</vt:lpstr>
      <vt:lpstr>ICT4D or ICTD</vt:lpstr>
      <vt:lpstr>HCI4D</vt:lpstr>
      <vt:lpstr>HCI4D</vt:lpstr>
      <vt:lpstr>None of the Above…</vt:lpstr>
      <vt:lpstr>PowerPoint Presentation</vt:lpstr>
      <vt:lpstr>Problem Approach is Important</vt:lpstr>
      <vt:lpstr>ICTs in* Developing Nations</vt:lpstr>
      <vt:lpstr>Sam’s UX ProTips</vt:lpstr>
      <vt:lpstr>Constraints are awesome. Critique is not opinion. All UX is knowledge based. For every rule, there is a reason to break it. You are not, and never will be, your user. Users are bad designers, but they know bad design. Expect to be wrong, and embrace it. It depends. Be reflexive. Ideas are easy, good UX is hard.</vt:lpstr>
      <vt:lpstr>Quick Usefulness</vt:lpstr>
      <vt:lpstr>Take Homes, What are they?</vt:lpstr>
      <vt:lpstr>Homework</vt:lpstr>
      <vt:lpstr>Image Sources*</vt:lpstr>
      <vt:lpstr>Ask me questions!</vt:lpstr>
    </vt:vector>
  </TitlesOfParts>
  <Company>PhD Student at Indiana University (Informatics)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Merritt</dc:creator>
  <cp:lastModifiedBy>Samantha Merritt</cp:lastModifiedBy>
  <cp:revision>316</cp:revision>
  <cp:lastPrinted>2014-01-24T13:11:10Z</cp:lastPrinted>
  <dcterms:created xsi:type="dcterms:W3CDTF">2013-09-12T18:45:47Z</dcterms:created>
  <dcterms:modified xsi:type="dcterms:W3CDTF">2015-07-02T10:37:59Z</dcterms:modified>
</cp:coreProperties>
</file>